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86"/>
  </p:notesMasterIdLst>
  <p:sldIdLst>
    <p:sldId id="256" r:id="rId5"/>
    <p:sldId id="268" r:id="rId6"/>
    <p:sldId id="259" r:id="rId7"/>
    <p:sldId id="365" r:id="rId8"/>
    <p:sldId id="307" r:id="rId9"/>
    <p:sldId id="318" r:id="rId10"/>
    <p:sldId id="345" r:id="rId11"/>
    <p:sldId id="347" r:id="rId12"/>
    <p:sldId id="346" r:id="rId13"/>
    <p:sldId id="366" r:id="rId14"/>
    <p:sldId id="319" r:id="rId15"/>
    <p:sldId id="320" r:id="rId16"/>
    <p:sldId id="321" r:id="rId17"/>
    <p:sldId id="350" r:id="rId18"/>
    <p:sldId id="349" r:id="rId19"/>
    <p:sldId id="348" r:id="rId20"/>
    <p:sldId id="352" r:id="rId21"/>
    <p:sldId id="353" r:id="rId22"/>
    <p:sldId id="380" r:id="rId23"/>
    <p:sldId id="367" r:id="rId24"/>
    <p:sldId id="354" r:id="rId25"/>
    <p:sldId id="363" r:id="rId26"/>
    <p:sldId id="364" r:id="rId27"/>
    <p:sldId id="360" r:id="rId28"/>
    <p:sldId id="359" r:id="rId29"/>
    <p:sldId id="358" r:id="rId30"/>
    <p:sldId id="361" r:id="rId31"/>
    <p:sldId id="368" r:id="rId32"/>
    <p:sldId id="370" r:id="rId33"/>
    <p:sldId id="362" r:id="rId34"/>
    <p:sldId id="369" r:id="rId35"/>
    <p:sldId id="371" r:id="rId36"/>
    <p:sldId id="355" r:id="rId37"/>
    <p:sldId id="372" r:id="rId38"/>
    <p:sldId id="373" r:id="rId39"/>
    <p:sldId id="351" r:id="rId40"/>
    <p:sldId id="374" r:id="rId41"/>
    <p:sldId id="375" r:id="rId42"/>
    <p:sldId id="356" r:id="rId43"/>
    <p:sldId id="377" r:id="rId44"/>
    <p:sldId id="357" r:id="rId45"/>
    <p:sldId id="378" r:id="rId46"/>
    <p:sldId id="379" r:id="rId47"/>
    <p:sldId id="306" r:id="rId48"/>
    <p:sldId id="267" r:id="rId49"/>
    <p:sldId id="316" r:id="rId50"/>
    <p:sldId id="317" r:id="rId51"/>
    <p:sldId id="322" r:id="rId52"/>
    <p:sldId id="262" r:id="rId53"/>
    <p:sldId id="314" r:id="rId54"/>
    <p:sldId id="324" r:id="rId55"/>
    <p:sldId id="313" r:id="rId56"/>
    <p:sldId id="286" r:id="rId57"/>
    <p:sldId id="270" r:id="rId58"/>
    <p:sldId id="315" r:id="rId59"/>
    <p:sldId id="330" r:id="rId60"/>
    <p:sldId id="325" r:id="rId61"/>
    <p:sldId id="331" r:id="rId62"/>
    <p:sldId id="329" r:id="rId63"/>
    <p:sldId id="308" r:id="rId64"/>
    <p:sldId id="272" r:id="rId65"/>
    <p:sldId id="335" r:id="rId66"/>
    <p:sldId id="337" r:id="rId67"/>
    <p:sldId id="338" r:id="rId68"/>
    <p:sldId id="339" r:id="rId69"/>
    <p:sldId id="336" r:id="rId70"/>
    <p:sldId id="341" r:id="rId71"/>
    <p:sldId id="343" r:id="rId72"/>
    <p:sldId id="280" r:id="rId73"/>
    <p:sldId id="281" r:id="rId74"/>
    <p:sldId id="295" r:id="rId75"/>
    <p:sldId id="296" r:id="rId76"/>
    <p:sldId id="298" r:id="rId77"/>
    <p:sldId id="299" r:id="rId78"/>
    <p:sldId id="300" r:id="rId79"/>
    <p:sldId id="301" r:id="rId80"/>
    <p:sldId id="302" r:id="rId81"/>
    <p:sldId id="303" r:id="rId82"/>
    <p:sldId id="304" r:id="rId83"/>
    <p:sldId id="305" r:id="rId84"/>
    <p:sldId id="344" r:id="rId85"/>
  </p:sldIdLst>
  <p:sldSz cx="9144000" cy="5143500" type="screen16x9"/>
  <p:notesSz cx="6858000" cy="9144000"/>
  <p:embeddedFontLst>
    <p:embeddedFont>
      <p:font typeface="Adobe Devanagari" panose="02040503050201020203" pitchFamily="18" charset="0"/>
      <p:regular r:id="rId87"/>
      <p:bold r:id="rId88"/>
      <p:italic r:id="rId89"/>
      <p:boldItalic r:id="rId90"/>
    </p:embeddedFont>
    <p:embeddedFont>
      <p:font typeface="Calibri" panose="020F0502020204030204" pitchFamily="34" charset="0"/>
      <p:regular r:id="rId91"/>
      <p:bold r:id="rId92"/>
      <p:italic r:id="rId93"/>
      <p:boldItalic r:id="rId94"/>
    </p:embeddedFont>
    <p:embeddedFont>
      <p:font typeface="Fira Sans" panose="020B0503050000020004" pitchFamily="34" charset="0"/>
      <p:regular r:id="rId95"/>
      <p:bold r:id="rId96"/>
      <p:italic r:id="rId97"/>
      <p:boldItalic r:id="rId98"/>
    </p:embeddedFont>
    <p:embeddedFont>
      <p:font typeface="Fira Sans Light" panose="020B0403050000020004" pitchFamily="34" charset="0"/>
      <p:regular r:id="rId99"/>
      <p:bold r:id="rId100"/>
      <p:italic r:id="rId101"/>
      <p:boldItalic r:id="rId102"/>
    </p:embeddedFont>
    <p:embeddedFont>
      <p:font typeface="Fira Sans SemiBold" panose="020B0603050000020004" pitchFamily="34" charset="0"/>
      <p:regular r:id="rId103"/>
      <p:bold r:id="rId104"/>
      <p:italic r:id="rId105"/>
      <p:boldItalic r:id="rId106"/>
    </p:embeddedFont>
    <p:embeddedFont>
      <p:font typeface="Segoe UI" panose="020B0502040204020203"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D75E0-3554-C397-5A30-1E6909EA2E24}" v="118" dt="2022-04-29T15:12:43.713"/>
    <p1510:client id="{5A93E201-02FB-FFCC-EA86-244E65BF9A26}" v="250" dt="2022-04-29T17:15:10.166"/>
    <p1510:client id="{75D2D60F-76DD-254C-86D5-7F2258F42534}" v="34" dt="2022-04-29T16:26:25.958"/>
    <p1510:client id="{7CF24F4D-25C7-E313-0282-7673A20BE6EB}" v="8" dt="2022-04-29T16:16:22.981"/>
    <p1510:client id="{B36E9450-95AC-8F4D-02A5-C76BEFDC4A61}" v="70" dt="2022-04-29T17:42:51.692"/>
    <p1510:client id="{D83CAB51-6462-DEA3-5570-303039BE08E6}" v="80" dt="2022-04-29T16:52:21.692"/>
    <p1510:client id="{DD2C6A67-5A24-03AC-4B52-A39AD5F9D9AC}" v="28" dt="2022-04-29T15:19:41.411"/>
    <p1510:client id="{F0DC9A9B-7D25-0891-A112-0C5C5DBF6241}" v="289" dt="2022-04-29T17:24:45.503"/>
  </p1510:revLst>
</p1510:revInfo>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91" y="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3.fntdata"/><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font" Target="fonts/font21.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6.fntdata"/><Relationship Id="rId5" Type="http://schemas.openxmlformats.org/officeDocument/2006/relationships/slide" Target="slides/slide1.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20.fntdata"/><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3.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fntdata"/><Relationship Id="rId110" Type="http://schemas.openxmlformats.org/officeDocument/2006/relationships/font" Target="fonts/font24.fntdata"/><Relationship Id="rId115"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font" Target="fonts/font2.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23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89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4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854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92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53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b2f7c811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b2f7c811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18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11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29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41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06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32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302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07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946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438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407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738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73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46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00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942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45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3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 name="Google Shape;32;p5"/>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3" name="Google Shape;33;p5"/>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4" name="Google Shape;34;p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6" name="Google Shape;3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6" name="Google Shape;56;p8"/>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7" name="Google Shape;57;p8"/>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8" name="Google Shape;58;p8"/>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 Id="rId5" Type="http://schemas.openxmlformats.org/officeDocument/2006/relationships/image" Target="../media/image45.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972199" y="1068333"/>
            <a:ext cx="5239893" cy="2224868"/>
          </a:xfrm>
          <a:prstGeom prst="rect">
            <a:avLst/>
          </a:prstGeom>
        </p:spPr>
        <p:txBody>
          <a:bodyPr spcFirstLastPara="1" wrap="square" lIns="0" tIns="0" rIns="0" bIns="0" anchor="ctr" anchorCtr="0">
            <a:noAutofit/>
          </a:bodyPr>
          <a:lstStyle/>
          <a:p>
            <a:r>
              <a:rPr lang="en-US"/>
              <a:t>ELEMENTS OF COMPUTING </a:t>
            </a:r>
          </a:p>
        </p:txBody>
      </p:sp>
      <p:sp>
        <p:nvSpPr>
          <p:cNvPr id="2" name="Google Shape;109;p15">
            <a:extLst>
              <a:ext uri="{FF2B5EF4-FFF2-40B4-BE49-F238E27FC236}">
                <a16:creationId xmlns:a16="http://schemas.microsoft.com/office/drawing/2014/main" id="{EFD8B0F6-B59D-B56E-D5C5-C44E3B209AE9}"/>
              </a:ext>
            </a:extLst>
          </p:cNvPr>
          <p:cNvSpPr txBox="1">
            <a:spLocks/>
          </p:cNvSpPr>
          <p:nvPr/>
        </p:nvSpPr>
        <p:spPr>
          <a:xfrm>
            <a:off x="376452" y="4369964"/>
            <a:ext cx="2975407" cy="444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pPr>
            <a:r>
              <a:rPr lang="en-US" sz="1800">
                <a:solidFill>
                  <a:schemeClr val="bg1"/>
                </a:solidFill>
              </a:rPr>
              <a:t>GROUP ASSIGNMENT-5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519E-B177-C105-D977-067CA5DE92B2}"/>
              </a:ext>
            </a:extLst>
          </p:cNvPr>
          <p:cNvSpPr>
            <a:spLocks noGrp="1"/>
          </p:cNvSpPr>
          <p:nvPr>
            <p:ph type="title"/>
          </p:nvPr>
        </p:nvSpPr>
        <p:spPr>
          <a:xfrm>
            <a:off x="1389745" y="1407501"/>
            <a:ext cx="6147908" cy="2658812"/>
          </a:xfrm>
        </p:spPr>
        <p:txBody>
          <a:bodyPr/>
          <a:lstStyle/>
          <a:p>
            <a:r>
              <a:rPr lang="en-US"/>
              <a:t>PART-B</a:t>
            </a:r>
            <a:br>
              <a:rPr lang="en-US"/>
            </a:br>
            <a:br>
              <a:rPr lang="en-US"/>
            </a:br>
            <a:r>
              <a:rPr lang="en-US"/>
              <a:t>Write a VM-to-Hack translator in python or Java, conforming to the ‘Standard VM-on-Hack Mapping’</a:t>
            </a:r>
            <a:br>
              <a:rPr lang="en-US"/>
            </a:br>
            <a:endParaRPr lang="en-US"/>
          </a:p>
        </p:txBody>
      </p:sp>
      <p:sp>
        <p:nvSpPr>
          <p:cNvPr id="3" name="Slide Number Placeholder 2">
            <a:extLst>
              <a:ext uri="{FF2B5EF4-FFF2-40B4-BE49-F238E27FC236}">
                <a16:creationId xmlns:a16="http://schemas.microsoft.com/office/drawing/2014/main" id="{6BD5600D-94CB-ACFE-E7C1-E1AE1CAEAB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spTree>
    <p:extLst>
      <p:ext uri="{BB962C8B-B14F-4D97-AF65-F5344CB8AC3E}">
        <p14:creationId xmlns:p14="http://schemas.microsoft.com/office/powerpoint/2010/main" val="91345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itle 2">
            <a:extLst>
              <a:ext uri="{FF2B5EF4-FFF2-40B4-BE49-F238E27FC236}">
                <a16:creationId xmlns:a16="http://schemas.microsoft.com/office/drawing/2014/main" id="{BC5B5016-7293-44B9-B1F4-BE79DCEF6253}"/>
              </a:ext>
            </a:extLst>
          </p:cNvPr>
          <p:cNvSpPr>
            <a:spLocks noGrp="1"/>
          </p:cNvSpPr>
          <p:nvPr>
            <p:ph type="title"/>
          </p:nvPr>
        </p:nvSpPr>
        <p:spPr>
          <a:xfrm>
            <a:off x="0" y="71993"/>
            <a:ext cx="9250725" cy="328242"/>
          </a:xfrm>
        </p:spPr>
        <p:txBody>
          <a:bodyPr/>
          <a:lstStyle/>
          <a:p>
            <a:r>
              <a:rPr lang="en-IN" sz="2000" dirty="0"/>
              <a:t>  </a:t>
            </a:r>
            <a:r>
              <a:rPr lang="en-US" sz="2000" dirty="0">
                <a:latin typeface="Arial"/>
                <a:cs typeface="Arial"/>
              </a:rPr>
              <a:t>B) we have used python program to convert VM to hack</a:t>
            </a:r>
            <a:endParaRPr lang="en-IN" sz="2000" dirty="0"/>
          </a:p>
        </p:txBody>
      </p:sp>
      <p:pic>
        <p:nvPicPr>
          <p:cNvPr id="4" name="Picture 4" descr="Text&#10;&#10;Description automatically generated">
            <a:extLst>
              <a:ext uri="{FF2B5EF4-FFF2-40B4-BE49-F238E27FC236}">
                <a16:creationId xmlns:a16="http://schemas.microsoft.com/office/drawing/2014/main" id="{2AC568D6-11A7-0A35-DBEF-F20189A5A0FE}"/>
              </a:ext>
            </a:extLst>
          </p:cNvPr>
          <p:cNvPicPr>
            <a:picLocks noChangeAspect="1"/>
          </p:cNvPicPr>
          <p:nvPr/>
        </p:nvPicPr>
        <p:blipFill>
          <a:blip r:embed="rId3"/>
          <a:stretch>
            <a:fillRect/>
          </a:stretch>
        </p:blipFill>
        <p:spPr>
          <a:xfrm>
            <a:off x="2208335" y="730948"/>
            <a:ext cx="4834053" cy="3681604"/>
          </a:xfrm>
          <a:prstGeom prst="rect">
            <a:avLst/>
          </a:prstGeom>
        </p:spPr>
      </p:pic>
    </p:spTree>
    <p:extLst>
      <p:ext uri="{BB962C8B-B14F-4D97-AF65-F5344CB8AC3E}">
        <p14:creationId xmlns:p14="http://schemas.microsoft.com/office/powerpoint/2010/main" val="98676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A55B3EA1-B2CF-C01A-B772-34A3B9237021}"/>
              </a:ext>
            </a:extLst>
          </p:cNvPr>
          <p:cNvSpPr txBox="1"/>
          <p:nvPr/>
        </p:nvSpPr>
        <p:spPr>
          <a:xfrm>
            <a:off x="3200400"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4" name="Picture 4" descr="Text&#10;&#10;Description automatically generated">
            <a:extLst>
              <a:ext uri="{FF2B5EF4-FFF2-40B4-BE49-F238E27FC236}">
                <a16:creationId xmlns:a16="http://schemas.microsoft.com/office/drawing/2014/main" id="{1195CEBE-5063-F72C-D2B1-E296D0BC2440}"/>
              </a:ext>
            </a:extLst>
          </p:cNvPr>
          <p:cNvPicPr>
            <a:picLocks noChangeAspect="1"/>
          </p:cNvPicPr>
          <p:nvPr/>
        </p:nvPicPr>
        <p:blipFill>
          <a:blip r:embed="rId3"/>
          <a:stretch>
            <a:fillRect/>
          </a:stretch>
        </p:blipFill>
        <p:spPr>
          <a:xfrm>
            <a:off x="2276940" y="456822"/>
            <a:ext cx="4590120" cy="4229856"/>
          </a:xfrm>
          <a:prstGeom prst="rect">
            <a:avLst/>
          </a:prstGeom>
        </p:spPr>
      </p:pic>
    </p:spTree>
    <p:extLst>
      <p:ext uri="{BB962C8B-B14F-4D97-AF65-F5344CB8AC3E}">
        <p14:creationId xmlns:p14="http://schemas.microsoft.com/office/powerpoint/2010/main" val="103157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2" descr="Text&#10;&#10;Description automatically generated">
            <a:extLst>
              <a:ext uri="{FF2B5EF4-FFF2-40B4-BE49-F238E27FC236}">
                <a16:creationId xmlns:a16="http://schemas.microsoft.com/office/drawing/2014/main" id="{BA3655D3-12FC-7C6C-38F5-01985CAB5C99}"/>
              </a:ext>
            </a:extLst>
          </p:cNvPr>
          <p:cNvPicPr>
            <a:picLocks noChangeAspect="1"/>
          </p:cNvPicPr>
          <p:nvPr/>
        </p:nvPicPr>
        <p:blipFill>
          <a:blip r:embed="rId3"/>
          <a:stretch>
            <a:fillRect/>
          </a:stretch>
        </p:blipFill>
        <p:spPr>
          <a:xfrm>
            <a:off x="2015584" y="426298"/>
            <a:ext cx="5112832" cy="4290903"/>
          </a:xfrm>
          <a:prstGeom prst="rect">
            <a:avLst/>
          </a:prstGeom>
        </p:spPr>
      </p:pic>
    </p:spTree>
    <p:extLst>
      <p:ext uri="{BB962C8B-B14F-4D97-AF65-F5344CB8AC3E}">
        <p14:creationId xmlns:p14="http://schemas.microsoft.com/office/powerpoint/2010/main" val="2617089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73F8A7-F6C6-7CA4-0017-AAFA715FD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pic>
        <p:nvPicPr>
          <p:cNvPr id="3" name="Picture 3">
            <a:extLst>
              <a:ext uri="{FF2B5EF4-FFF2-40B4-BE49-F238E27FC236}">
                <a16:creationId xmlns:a16="http://schemas.microsoft.com/office/drawing/2014/main" id="{BBCAE4F7-8767-6F87-C3D4-247028EE5D64}"/>
              </a:ext>
            </a:extLst>
          </p:cNvPr>
          <p:cNvPicPr>
            <a:picLocks noChangeAspect="1"/>
          </p:cNvPicPr>
          <p:nvPr/>
        </p:nvPicPr>
        <p:blipFill>
          <a:blip r:embed="rId2"/>
          <a:stretch>
            <a:fillRect/>
          </a:stretch>
        </p:blipFill>
        <p:spPr>
          <a:xfrm>
            <a:off x="748701" y="168354"/>
            <a:ext cx="3405303" cy="4778297"/>
          </a:xfrm>
          <a:prstGeom prst="rect">
            <a:avLst/>
          </a:prstGeom>
        </p:spPr>
      </p:pic>
      <p:pic>
        <p:nvPicPr>
          <p:cNvPr id="4" name="Picture 4" descr="Text&#10;&#10;Description automatically generated">
            <a:extLst>
              <a:ext uri="{FF2B5EF4-FFF2-40B4-BE49-F238E27FC236}">
                <a16:creationId xmlns:a16="http://schemas.microsoft.com/office/drawing/2014/main" id="{FF91ACA6-184B-3496-6FBD-E04F75EA77FE}"/>
              </a:ext>
            </a:extLst>
          </p:cNvPr>
          <p:cNvPicPr>
            <a:picLocks noChangeAspect="1"/>
          </p:cNvPicPr>
          <p:nvPr/>
        </p:nvPicPr>
        <p:blipFill>
          <a:blip r:embed="rId3"/>
          <a:stretch>
            <a:fillRect/>
          </a:stretch>
        </p:blipFill>
        <p:spPr>
          <a:xfrm>
            <a:off x="4362956" y="160317"/>
            <a:ext cx="3844382" cy="4778297"/>
          </a:xfrm>
          <a:prstGeom prst="rect">
            <a:avLst/>
          </a:prstGeom>
        </p:spPr>
      </p:pic>
    </p:spTree>
    <p:extLst>
      <p:ext uri="{BB962C8B-B14F-4D97-AF65-F5344CB8AC3E}">
        <p14:creationId xmlns:p14="http://schemas.microsoft.com/office/powerpoint/2010/main" val="141600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44E158-5724-20A6-DA09-2C8860CE8F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15</a:t>
            </a:fld>
            <a:endParaRPr lang="en"/>
          </a:p>
        </p:txBody>
      </p:sp>
      <p:pic>
        <p:nvPicPr>
          <p:cNvPr id="3" name="Picture 3" descr="Text&#10;&#10;Description automatically generated">
            <a:extLst>
              <a:ext uri="{FF2B5EF4-FFF2-40B4-BE49-F238E27FC236}">
                <a16:creationId xmlns:a16="http://schemas.microsoft.com/office/drawing/2014/main" id="{B6C6456E-8F23-4B65-5558-0B629090AC56}"/>
              </a:ext>
            </a:extLst>
          </p:cNvPr>
          <p:cNvPicPr>
            <a:picLocks noChangeAspect="1"/>
          </p:cNvPicPr>
          <p:nvPr/>
        </p:nvPicPr>
        <p:blipFill>
          <a:blip r:embed="rId2"/>
          <a:stretch>
            <a:fillRect/>
          </a:stretch>
        </p:blipFill>
        <p:spPr>
          <a:xfrm>
            <a:off x="2367543" y="137401"/>
            <a:ext cx="4408913" cy="4868698"/>
          </a:xfrm>
          <a:prstGeom prst="rect">
            <a:avLst/>
          </a:prstGeom>
        </p:spPr>
      </p:pic>
    </p:spTree>
    <p:extLst>
      <p:ext uri="{BB962C8B-B14F-4D97-AF65-F5344CB8AC3E}">
        <p14:creationId xmlns:p14="http://schemas.microsoft.com/office/powerpoint/2010/main" val="2638913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3FF25D-D4FC-C76C-6C10-C37CC56478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16</a:t>
            </a:fld>
            <a:endParaRPr lang="en"/>
          </a:p>
        </p:txBody>
      </p:sp>
      <p:pic>
        <p:nvPicPr>
          <p:cNvPr id="3" name="Picture 3" descr="Text&#10;&#10;Description automatically generated">
            <a:extLst>
              <a:ext uri="{FF2B5EF4-FFF2-40B4-BE49-F238E27FC236}">
                <a16:creationId xmlns:a16="http://schemas.microsoft.com/office/drawing/2014/main" id="{A628EA8C-7E4A-45E9-3418-F8B3DBCD1464}"/>
              </a:ext>
            </a:extLst>
          </p:cNvPr>
          <p:cNvPicPr>
            <a:picLocks noChangeAspect="1"/>
          </p:cNvPicPr>
          <p:nvPr/>
        </p:nvPicPr>
        <p:blipFill>
          <a:blip r:embed="rId2"/>
          <a:stretch>
            <a:fillRect/>
          </a:stretch>
        </p:blipFill>
        <p:spPr>
          <a:xfrm>
            <a:off x="275122" y="259163"/>
            <a:ext cx="3983772" cy="4625279"/>
          </a:xfrm>
          <a:prstGeom prst="rect">
            <a:avLst/>
          </a:prstGeom>
        </p:spPr>
      </p:pic>
      <p:pic>
        <p:nvPicPr>
          <p:cNvPr id="4" name="Picture 4" descr="Text&#10;&#10;Description automatically generated">
            <a:extLst>
              <a:ext uri="{FF2B5EF4-FFF2-40B4-BE49-F238E27FC236}">
                <a16:creationId xmlns:a16="http://schemas.microsoft.com/office/drawing/2014/main" id="{933B3788-8BD0-EFFA-1200-A7FA39696A25}"/>
              </a:ext>
            </a:extLst>
          </p:cNvPr>
          <p:cNvPicPr>
            <a:picLocks noChangeAspect="1"/>
          </p:cNvPicPr>
          <p:nvPr/>
        </p:nvPicPr>
        <p:blipFill>
          <a:blip r:embed="rId3"/>
          <a:stretch>
            <a:fillRect/>
          </a:stretch>
        </p:blipFill>
        <p:spPr>
          <a:xfrm>
            <a:off x="4572000" y="259057"/>
            <a:ext cx="4374065" cy="4625385"/>
          </a:xfrm>
          <a:prstGeom prst="rect">
            <a:avLst/>
          </a:prstGeom>
        </p:spPr>
      </p:pic>
    </p:spTree>
    <p:extLst>
      <p:ext uri="{BB962C8B-B14F-4D97-AF65-F5344CB8AC3E}">
        <p14:creationId xmlns:p14="http://schemas.microsoft.com/office/powerpoint/2010/main" val="734900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756D10-76BB-B8D2-A3AC-619712AC19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pic>
        <p:nvPicPr>
          <p:cNvPr id="3" name="Picture 3" descr="Text&#10;&#10;Description automatically generated">
            <a:extLst>
              <a:ext uri="{FF2B5EF4-FFF2-40B4-BE49-F238E27FC236}">
                <a16:creationId xmlns:a16="http://schemas.microsoft.com/office/drawing/2014/main" id="{83D3E648-604F-A187-29DC-5CBD8703D736}"/>
              </a:ext>
            </a:extLst>
          </p:cNvPr>
          <p:cNvPicPr>
            <a:picLocks noChangeAspect="1"/>
          </p:cNvPicPr>
          <p:nvPr/>
        </p:nvPicPr>
        <p:blipFill>
          <a:blip r:embed="rId2"/>
          <a:stretch>
            <a:fillRect/>
          </a:stretch>
        </p:blipFill>
        <p:spPr>
          <a:xfrm>
            <a:off x="2005129" y="347905"/>
            <a:ext cx="5133742" cy="4447689"/>
          </a:xfrm>
          <a:prstGeom prst="rect">
            <a:avLst/>
          </a:prstGeom>
        </p:spPr>
      </p:pic>
    </p:spTree>
    <p:extLst>
      <p:ext uri="{BB962C8B-B14F-4D97-AF65-F5344CB8AC3E}">
        <p14:creationId xmlns:p14="http://schemas.microsoft.com/office/powerpoint/2010/main" val="229403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214644-62A1-22D6-434E-F965764FAD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pic>
        <p:nvPicPr>
          <p:cNvPr id="3" name="Picture 3" descr="Text&#10;&#10;Description automatically generated">
            <a:extLst>
              <a:ext uri="{FF2B5EF4-FFF2-40B4-BE49-F238E27FC236}">
                <a16:creationId xmlns:a16="http://schemas.microsoft.com/office/drawing/2014/main" id="{A5FC2A8E-F4B9-6871-8B95-514838433F84}"/>
              </a:ext>
            </a:extLst>
          </p:cNvPr>
          <p:cNvPicPr>
            <a:picLocks noChangeAspect="1"/>
          </p:cNvPicPr>
          <p:nvPr/>
        </p:nvPicPr>
        <p:blipFill>
          <a:blip r:embed="rId2"/>
          <a:stretch>
            <a:fillRect/>
          </a:stretch>
        </p:blipFill>
        <p:spPr>
          <a:xfrm>
            <a:off x="373566" y="183912"/>
            <a:ext cx="3823474" cy="4818141"/>
          </a:xfrm>
          <a:prstGeom prst="rect">
            <a:avLst/>
          </a:prstGeom>
        </p:spPr>
      </p:pic>
      <p:pic>
        <p:nvPicPr>
          <p:cNvPr id="4" name="Picture 4" descr="Text&#10;&#10;Description automatically generated">
            <a:extLst>
              <a:ext uri="{FF2B5EF4-FFF2-40B4-BE49-F238E27FC236}">
                <a16:creationId xmlns:a16="http://schemas.microsoft.com/office/drawing/2014/main" id="{44F00621-8A4A-6A58-29CE-3B7ED14A24FC}"/>
              </a:ext>
            </a:extLst>
          </p:cNvPr>
          <p:cNvPicPr>
            <a:picLocks noChangeAspect="1"/>
          </p:cNvPicPr>
          <p:nvPr/>
        </p:nvPicPr>
        <p:blipFill>
          <a:blip r:embed="rId3"/>
          <a:stretch>
            <a:fillRect/>
          </a:stretch>
        </p:blipFill>
        <p:spPr>
          <a:xfrm>
            <a:off x="4396369" y="162355"/>
            <a:ext cx="4374065" cy="4818789"/>
          </a:xfrm>
          <a:prstGeom prst="rect">
            <a:avLst/>
          </a:prstGeom>
        </p:spPr>
      </p:pic>
    </p:spTree>
    <p:extLst>
      <p:ext uri="{BB962C8B-B14F-4D97-AF65-F5344CB8AC3E}">
        <p14:creationId xmlns:p14="http://schemas.microsoft.com/office/powerpoint/2010/main" val="154590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214644-62A1-22D6-434E-F965764FAD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19</a:t>
            </a:fld>
            <a:endParaRPr lang="en"/>
          </a:p>
        </p:txBody>
      </p:sp>
      <p:pic>
        <p:nvPicPr>
          <p:cNvPr id="12" name="Picture 11">
            <a:extLst>
              <a:ext uri="{FF2B5EF4-FFF2-40B4-BE49-F238E27FC236}">
                <a16:creationId xmlns:a16="http://schemas.microsoft.com/office/drawing/2014/main" id="{5FB3D7D6-7EB8-4C3B-BFDE-8703737708ED}"/>
              </a:ext>
            </a:extLst>
          </p:cNvPr>
          <p:cNvPicPr>
            <a:picLocks noChangeAspect="1"/>
          </p:cNvPicPr>
          <p:nvPr/>
        </p:nvPicPr>
        <p:blipFill>
          <a:blip r:embed="rId2"/>
          <a:stretch>
            <a:fillRect/>
          </a:stretch>
        </p:blipFill>
        <p:spPr>
          <a:xfrm>
            <a:off x="1769523" y="259556"/>
            <a:ext cx="5604949" cy="685831"/>
          </a:xfrm>
          <a:prstGeom prst="rect">
            <a:avLst/>
          </a:prstGeom>
        </p:spPr>
      </p:pic>
      <p:pic>
        <p:nvPicPr>
          <p:cNvPr id="14" name="Picture 13">
            <a:extLst>
              <a:ext uri="{FF2B5EF4-FFF2-40B4-BE49-F238E27FC236}">
                <a16:creationId xmlns:a16="http://schemas.microsoft.com/office/drawing/2014/main" id="{E81FDC0A-97B8-48F3-97D0-DFE4A0F6AAAA}"/>
              </a:ext>
            </a:extLst>
          </p:cNvPr>
          <p:cNvPicPr>
            <a:picLocks noChangeAspect="1"/>
          </p:cNvPicPr>
          <p:nvPr/>
        </p:nvPicPr>
        <p:blipFill>
          <a:blip r:embed="rId3"/>
          <a:stretch>
            <a:fillRect/>
          </a:stretch>
        </p:blipFill>
        <p:spPr>
          <a:xfrm>
            <a:off x="1638813" y="1204875"/>
            <a:ext cx="5866373" cy="762073"/>
          </a:xfrm>
          <a:prstGeom prst="rect">
            <a:avLst/>
          </a:prstGeom>
        </p:spPr>
      </p:pic>
      <p:pic>
        <p:nvPicPr>
          <p:cNvPr id="16" name="Picture 15">
            <a:extLst>
              <a:ext uri="{FF2B5EF4-FFF2-40B4-BE49-F238E27FC236}">
                <a16:creationId xmlns:a16="http://schemas.microsoft.com/office/drawing/2014/main" id="{F024C189-EF08-464B-9B1E-B768C0352399}"/>
              </a:ext>
            </a:extLst>
          </p:cNvPr>
          <p:cNvPicPr>
            <a:picLocks noChangeAspect="1"/>
          </p:cNvPicPr>
          <p:nvPr/>
        </p:nvPicPr>
        <p:blipFill>
          <a:blip r:embed="rId4"/>
          <a:stretch>
            <a:fillRect/>
          </a:stretch>
        </p:blipFill>
        <p:spPr>
          <a:xfrm>
            <a:off x="1511800" y="2226436"/>
            <a:ext cx="6120397" cy="690628"/>
          </a:xfrm>
          <a:prstGeom prst="rect">
            <a:avLst/>
          </a:prstGeom>
        </p:spPr>
      </p:pic>
      <p:pic>
        <p:nvPicPr>
          <p:cNvPr id="18" name="Picture 17">
            <a:extLst>
              <a:ext uri="{FF2B5EF4-FFF2-40B4-BE49-F238E27FC236}">
                <a16:creationId xmlns:a16="http://schemas.microsoft.com/office/drawing/2014/main" id="{6093ECDC-C1FA-4DAE-B522-A983EBD140C3}"/>
              </a:ext>
            </a:extLst>
          </p:cNvPr>
          <p:cNvPicPr>
            <a:picLocks noChangeAspect="1"/>
          </p:cNvPicPr>
          <p:nvPr/>
        </p:nvPicPr>
        <p:blipFill>
          <a:blip r:embed="rId5"/>
          <a:stretch>
            <a:fillRect/>
          </a:stretch>
        </p:blipFill>
        <p:spPr>
          <a:xfrm>
            <a:off x="1385720" y="3216244"/>
            <a:ext cx="6672591" cy="722381"/>
          </a:xfrm>
          <a:prstGeom prst="rect">
            <a:avLst/>
          </a:prstGeom>
        </p:spPr>
      </p:pic>
      <p:pic>
        <p:nvPicPr>
          <p:cNvPr id="20" name="Picture 19">
            <a:extLst>
              <a:ext uri="{FF2B5EF4-FFF2-40B4-BE49-F238E27FC236}">
                <a16:creationId xmlns:a16="http://schemas.microsoft.com/office/drawing/2014/main" id="{E07C7082-088C-4C06-A30E-33618D89B2FD}"/>
              </a:ext>
            </a:extLst>
          </p:cNvPr>
          <p:cNvPicPr>
            <a:picLocks noChangeAspect="1"/>
          </p:cNvPicPr>
          <p:nvPr/>
        </p:nvPicPr>
        <p:blipFill>
          <a:blip r:embed="rId6"/>
          <a:stretch>
            <a:fillRect/>
          </a:stretch>
        </p:blipFill>
        <p:spPr>
          <a:xfrm>
            <a:off x="1110208" y="4225237"/>
            <a:ext cx="7223617" cy="793826"/>
          </a:xfrm>
          <a:prstGeom prst="rect">
            <a:avLst/>
          </a:prstGeom>
        </p:spPr>
      </p:pic>
    </p:spTree>
    <p:extLst>
      <p:ext uri="{BB962C8B-B14F-4D97-AF65-F5344CB8AC3E}">
        <p14:creationId xmlns:p14="http://schemas.microsoft.com/office/powerpoint/2010/main" val="2855590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r>
              <a:rPr lang="en"/>
              <a:t>Contributed By:-</a:t>
            </a:r>
          </a:p>
        </p:txBody>
      </p:sp>
      <p:sp>
        <p:nvSpPr>
          <p:cNvPr id="202" name="Google Shape;202;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3" name="Table 2">
            <a:extLst>
              <a:ext uri="{FF2B5EF4-FFF2-40B4-BE49-F238E27FC236}">
                <a16:creationId xmlns:a16="http://schemas.microsoft.com/office/drawing/2014/main" id="{D1FA8039-69BF-F424-96A7-D16191ECBE2F}"/>
              </a:ext>
            </a:extLst>
          </p:cNvPr>
          <p:cNvGraphicFramePr>
            <a:graphicFrameLocks noGrp="1"/>
          </p:cNvGraphicFramePr>
          <p:nvPr>
            <p:extLst>
              <p:ext uri="{D42A27DB-BD31-4B8C-83A1-F6EECF244321}">
                <p14:modId xmlns:p14="http://schemas.microsoft.com/office/powerpoint/2010/main" val="1296882838"/>
              </p:ext>
            </p:extLst>
          </p:nvPr>
        </p:nvGraphicFramePr>
        <p:xfrm>
          <a:off x="657225" y="1494559"/>
          <a:ext cx="7258050" cy="2505075"/>
        </p:xfrm>
        <a:graphic>
          <a:graphicData uri="http://schemas.openxmlformats.org/drawingml/2006/table">
            <a:tbl>
              <a:tblPr firstRow="1" bandRow="1">
                <a:tableStyleId>{3C2FFA5D-87B4-456A-9821-1D502468CF0F}</a:tableStyleId>
              </a:tblPr>
              <a:tblGrid>
                <a:gridCol w="3629025">
                  <a:extLst>
                    <a:ext uri="{9D8B030D-6E8A-4147-A177-3AD203B41FA5}">
                      <a16:colId xmlns:a16="http://schemas.microsoft.com/office/drawing/2014/main" val="2564374527"/>
                    </a:ext>
                  </a:extLst>
                </a:gridCol>
                <a:gridCol w="3629025">
                  <a:extLst>
                    <a:ext uri="{9D8B030D-6E8A-4147-A177-3AD203B41FA5}">
                      <a16:colId xmlns:a16="http://schemas.microsoft.com/office/drawing/2014/main" val="1273642181"/>
                    </a:ext>
                  </a:extLst>
                </a:gridCol>
              </a:tblGrid>
              <a:tr h="419100">
                <a:tc>
                  <a:txBody>
                    <a:bodyPr/>
                    <a:lstStyle/>
                    <a:p>
                      <a:pPr algn="r" fontAlgn="base"/>
                      <a:r>
                        <a:rPr lang="en-US" sz="1400">
                          <a:effectLst/>
                        </a:rPr>
                        <a:t>BATCH-A​​​​</a:t>
                      </a:r>
                      <a:endParaRPr lang="en-US">
                        <a:effectLst/>
                      </a:endParaRPr>
                    </a:p>
                  </a:txBody>
                  <a:tcPr anchor="ctr"/>
                </a:tc>
                <a:tc>
                  <a:txBody>
                    <a:bodyPr/>
                    <a:lstStyle/>
                    <a:p>
                      <a:pPr fontAlgn="base"/>
                      <a:r>
                        <a:rPr lang="en-US" sz="1400">
                          <a:effectLst/>
                        </a:rPr>
                        <a:t>TEAM-7​​​​</a:t>
                      </a:r>
                      <a:endParaRPr lang="en-US">
                        <a:effectLst/>
                      </a:endParaRPr>
                    </a:p>
                  </a:txBody>
                  <a:tcPr anchor="ctr"/>
                </a:tc>
                <a:extLst>
                  <a:ext uri="{0D108BD9-81ED-4DB2-BD59-A6C34878D82A}">
                    <a16:rowId xmlns:a16="http://schemas.microsoft.com/office/drawing/2014/main" val="1602210548"/>
                  </a:ext>
                </a:extLst>
              </a:tr>
              <a:tr h="504825">
                <a:tc>
                  <a:txBody>
                    <a:bodyPr/>
                    <a:lstStyle/>
                    <a:p>
                      <a:pPr algn="r" fontAlgn="base"/>
                      <a:r>
                        <a:rPr lang="en-US" sz="1400">
                          <a:effectLst/>
                        </a:rPr>
                        <a:t>GAJULA SRI VATSANKA​​​​</a:t>
                      </a:r>
                      <a:endParaRPr lang="en-US">
                        <a:effectLst/>
                      </a:endParaRPr>
                    </a:p>
                  </a:txBody>
                  <a:tcPr anchor="ctr"/>
                </a:tc>
                <a:tc>
                  <a:txBody>
                    <a:bodyPr/>
                    <a:lstStyle/>
                    <a:p>
                      <a:pPr fontAlgn="base"/>
                      <a:r>
                        <a:rPr lang="en-US" sz="1400">
                          <a:effectLst/>
                        </a:rPr>
                        <a:t>CB.EN.U4AIE.21010​​​​</a:t>
                      </a:r>
                      <a:endParaRPr lang="en-US">
                        <a:effectLst/>
                      </a:endParaRPr>
                    </a:p>
                  </a:txBody>
                  <a:tcPr anchor="ctr"/>
                </a:tc>
                <a:extLst>
                  <a:ext uri="{0D108BD9-81ED-4DB2-BD59-A6C34878D82A}">
                    <a16:rowId xmlns:a16="http://schemas.microsoft.com/office/drawing/2014/main" val="215310104"/>
                  </a:ext>
                </a:extLst>
              </a:tr>
              <a:tr h="504825">
                <a:tc>
                  <a:txBody>
                    <a:bodyPr/>
                    <a:lstStyle/>
                    <a:p>
                      <a:pPr algn="r" fontAlgn="base"/>
                      <a:r>
                        <a:rPr lang="en-US" sz="1400">
                          <a:effectLst/>
                        </a:rPr>
                        <a:t>GUNNAM HIMAMSH​​​​</a:t>
                      </a:r>
                      <a:endParaRPr lang="en-US">
                        <a:effectLst/>
                      </a:endParaRPr>
                    </a:p>
                  </a:txBody>
                  <a:tcPr anchor="ctr"/>
                </a:tc>
                <a:tc>
                  <a:txBody>
                    <a:bodyPr/>
                    <a:lstStyle/>
                    <a:p>
                      <a:pPr fontAlgn="base"/>
                      <a:r>
                        <a:rPr lang="en-US" sz="1400">
                          <a:effectLst/>
                        </a:rPr>
                        <a:t>CB.EN.U4AIE.21014​​​​</a:t>
                      </a:r>
                      <a:endParaRPr lang="en-US">
                        <a:effectLst/>
                      </a:endParaRPr>
                    </a:p>
                  </a:txBody>
                  <a:tcPr anchor="ctr"/>
                </a:tc>
                <a:extLst>
                  <a:ext uri="{0D108BD9-81ED-4DB2-BD59-A6C34878D82A}">
                    <a16:rowId xmlns:a16="http://schemas.microsoft.com/office/drawing/2014/main" val="2836401884"/>
                  </a:ext>
                </a:extLst>
              </a:tr>
              <a:tr h="571500">
                <a:tc>
                  <a:txBody>
                    <a:bodyPr/>
                    <a:lstStyle/>
                    <a:p>
                      <a:pPr algn="r" fontAlgn="base"/>
                      <a:r>
                        <a:rPr lang="en-US" sz="1400">
                          <a:effectLst/>
                        </a:rPr>
                        <a:t>M.PRASANNA TEJA​​​​</a:t>
                      </a:r>
                      <a:endParaRPr lang="en-US">
                        <a:effectLst/>
                      </a:endParaRPr>
                    </a:p>
                  </a:txBody>
                  <a:tcPr anchor="ctr"/>
                </a:tc>
                <a:tc>
                  <a:txBody>
                    <a:bodyPr/>
                    <a:lstStyle/>
                    <a:p>
                      <a:pPr fontAlgn="base"/>
                      <a:r>
                        <a:rPr lang="en-US" sz="1400">
                          <a:effectLst/>
                        </a:rPr>
                        <a:t>CB.EN.U4AIE.21035​​​​</a:t>
                      </a:r>
                      <a:endParaRPr lang="en-US">
                        <a:effectLst/>
                      </a:endParaRPr>
                    </a:p>
                  </a:txBody>
                  <a:tcPr anchor="ctr"/>
                </a:tc>
                <a:extLst>
                  <a:ext uri="{0D108BD9-81ED-4DB2-BD59-A6C34878D82A}">
                    <a16:rowId xmlns:a16="http://schemas.microsoft.com/office/drawing/2014/main" val="4126743239"/>
                  </a:ext>
                </a:extLst>
              </a:tr>
              <a:tr h="504825">
                <a:tc>
                  <a:txBody>
                    <a:bodyPr/>
                    <a:lstStyle/>
                    <a:p>
                      <a:pPr algn="r" fontAlgn="base"/>
                      <a:r>
                        <a:rPr lang="en-US" sz="1400">
                          <a:effectLst/>
                        </a:rPr>
                        <a:t>VIKHYAT BANSAL​​​​</a:t>
                      </a:r>
                      <a:endParaRPr lang="en-US">
                        <a:effectLst/>
                      </a:endParaRPr>
                    </a:p>
                  </a:txBody>
                  <a:tcPr anchor="ctr"/>
                </a:tc>
                <a:tc>
                  <a:txBody>
                    <a:bodyPr/>
                    <a:lstStyle/>
                    <a:p>
                      <a:pPr fontAlgn="base"/>
                      <a:r>
                        <a:rPr lang="en-US" sz="1400">
                          <a:effectLst/>
                        </a:rPr>
                        <a:t>CB.EN.U4AIE.21076​​​​</a:t>
                      </a:r>
                      <a:endParaRPr lang="en-US">
                        <a:effectLst/>
                      </a:endParaRPr>
                    </a:p>
                  </a:txBody>
                  <a:tcPr anchor="ctr"/>
                </a:tc>
                <a:extLst>
                  <a:ext uri="{0D108BD9-81ED-4DB2-BD59-A6C34878D82A}">
                    <a16:rowId xmlns:a16="http://schemas.microsoft.com/office/drawing/2014/main" val="255792719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519E-B177-C105-D977-067CA5DE92B2}"/>
              </a:ext>
            </a:extLst>
          </p:cNvPr>
          <p:cNvSpPr>
            <a:spLocks noGrp="1"/>
          </p:cNvSpPr>
          <p:nvPr>
            <p:ph type="title"/>
          </p:nvPr>
        </p:nvSpPr>
        <p:spPr>
          <a:xfrm>
            <a:off x="1515005" y="2182548"/>
            <a:ext cx="6061792" cy="1374895"/>
          </a:xfrm>
        </p:spPr>
        <p:txBody>
          <a:bodyPr/>
          <a:lstStyle/>
          <a:p>
            <a:r>
              <a:rPr lang="en-US"/>
              <a:t>PART-C</a:t>
            </a:r>
            <a:br>
              <a:rPr lang="en-US"/>
            </a:br>
            <a:br>
              <a:rPr lang="en-US"/>
            </a:br>
            <a:r>
              <a:rPr lang="en-US"/>
              <a:t>Use your VM translator to translate the above .</a:t>
            </a:r>
            <a:r>
              <a:rPr lang="en-US" err="1"/>
              <a:t>vm</a:t>
            </a:r>
            <a:r>
              <a:rPr lang="en-US"/>
              <a:t> programs to .</a:t>
            </a:r>
            <a:r>
              <a:rPr lang="en-US" err="1"/>
              <a:t>asm</a:t>
            </a:r>
            <a:r>
              <a:rPr lang="en-US"/>
              <a:t> programs </a:t>
            </a:r>
          </a:p>
        </p:txBody>
      </p:sp>
      <p:sp>
        <p:nvSpPr>
          <p:cNvPr id="3" name="Slide Number Placeholder 2">
            <a:extLst>
              <a:ext uri="{FF2B5EF4-FFF2-40B4-BE49-F238E27FC236}">
                <a16:creationId xmlns:a16="http://schemas.microsoft.com/office/drawing/2014/main" id="{6BD5600D-94CB-ACFE-E7C1-E1AE1CAEAB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20</a:t>
            </a:fld>
            <a:endParaRPr lang="en"/>
          </a:p>
        </p:txBody>
      </p:sp>
    </p:spTree>
    <p:extLst>
      <p:ext uri="{BB962C8B-B14F-4D97-AF65-F5344CB8AC3E}">
        <p14:creationId xmlns:p14="http://schemas.microsoft.com/office/powerpoint/2010/main" val="2276680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99BC0-E6F9-81A9-2DAF-D8CF9DDCD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21</a:t>
            </a:fld>
            <a:endParaRPr lang="en"/>
          </a:p>
        </p:txBody>
      </p:sp>
      <p:pic>
        <p:nvPicPr>
          <p:cNvPr id="3" name="Picture 3" descr="A picture containing table&#10;&#10;Description automatically generated">
            <a:extLst>
              <a:ext uri="{FF2B5EF4-FFF2-40B4-BE49-F238E27FC236}">
                <a16:creationId xmlns:a16="http://schemas.microsoft.com/office/drawing/2014/main" id="{54513FE6-BD0D-FF55-F935-52AF8D8A41BA}"/>
              </a:ext>
            </a:extLst>
          </p:cNvPr>
          <p:cNvPicPr>
            <a:picLocks noChangeAspect="1"/>
          </p:cNvPicPr>
          <p:nvPr/>
        </p:nvPicPr>
        <p:blipFill>
          <a:blip r:embed="rId2"/>
          <a:stretch>
            <a:fillRect/>
          </a:stretch>
        </p:blipFill>
        <p:spPr>
          <a:xfrm>
            <a:off x="2945967" y="639801"/>
            <a:ext cx="2408756" cy="4114800"/>
          </a:xfrm>
          <a:prstGeom prst="rect">
            <a:avLst/>
          </a:prstGeom>
        </p:spPr>
      </p:pic>
      <p:sp>
        <p:nvSpPr>
          <p:cNvPr id="6" name="TextBox 5">
            <a:extLst>
              <a:ext uri="{FF2B5EF4-FFF2-40B4-BE49-F238E27FC236}">
                <a16:creationId xmlns:a16="http://schemas.microsoft.com/office/drawing/2014/main" id="{21472248-1BB6-5652-11DD-FE2717020E20}"/>
              </a:ext>
            </a:extLst>
          </p:cNvPr>
          <p:cNvSpPr txBox="1"/>
          <p:nvPr/>
        </p:nvSpPr>
        <p:spPr>
          <a:xfrm>
            <a:off x="3263126" y="14775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solidFill>
                  <a:srgbClr val="FFFF00"/>
                </a:solidFill>
                <a:latin typeface="Fira Sans SemiBold"/>
              </a:rPr>
              <a:t>Simple add</a:t>
            </a:r>
            <a:endParaRPr lang="en-US" sz="2400" b="1">
              <a:solidFill>
                <a:srgbClr val="FFFF00"/>
              </a:solidFill>
            </a:endParaRPr>
          </a:p>
        </p:txBody>
      </p:sp>
    </p:spTree>
    <p:extLst>
      <p:ext uri="{BB962C8B-B14F-4D97-AF65-F5344CB8AC3E}">
        <p14:creationId xmlns:p14="http://schemas.microsoft.com/office/powerpoint/2010/main" val="46550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6C01-254A-03B7-6EBB-A07AEDCCC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22</a:t>
            </a:fld>
            <a:endParaRPr lang="en"/>
          </a:p>
        </p:txBody>
      </p:sp>
      <p:pic>
        <p:nvPicPr>
          <p:cNvPr id="3" name="Picture 3">
            <a:extLst>
              <a:ext uri="{FF2B5EF4-FFF2-40B4-BE49-F238E27FC236}">
                <a16:creationId xmlns:a16="http://schemas.microsoft.com/office/drawing/2014/main" id="{6E0232E8-8E4B-89FF-015A-C1AF4F9AC698}"/>
              </a:ext>
            </a:extLst>
          </p:cNvPr>
          <p:cNvPicPr>
            <a:picLocks noChangeAspect="1"/>
          </p:cNvPicPr>
          <p:nvPr/>
        </p:nvPicPr>
        <p:blipFill>
          <a:blip r:embed="rId2"/>
          <a:stretch>
            <a:fillRect/>
          </a:stretch>
        </p:blipFill>
        <p:spPr>
          <a:xfrm>
            <a:off x="166061" y="570106"/>
            <a:ext cx="1229049" cy="4114800"/>
          </a:xfrm>
          <a:prstGeom prst="rect">
            <a:avLst/>
          </a:prstGeom>
        </p:spPr>
      </p:pic>
      <p:pic>
        <p:nvPicPr>
          <p:cNvPr id="5" name="Picture 5" descr="Table&#10;&#10;Description automatically generated">
            <a:extLst>
              <a:ext uri="{FF2B5EF4-FFF2-40B4-BE49-F238E27FC236}">
                <a16:creationId xmlns:a16="http://schemas.microsoft.com/office/drawing/2014/main" id="{E70C7D09-D9CC-4E50-70BD-E1FCAF412608}"/>
              </a:ext>
            </a:extLst>
          </p:cNvPr>
          <p:cNvPicPr>
            <a:picLocks noChangeAspect="1"/>
          </p:cNvPicPr>
          <p:nvPr/>
        </p:nvPicPr>
        <p:blipFill>
          <a:blip r:embed="rId3"/>
          <a:stretch>
            <a:fillRect/>
          </a:stretch>
        </p:blipFill>
        <p:spPr>
          <a:xfrm>
            <a:off x="1641650" y="639801"/>
            <a:ext cx="1476880" cy="4114800"/>
          </a:xfrm>
          <a:prstGeom prst="rect">
            <a:avLst/>
          </a:prstGeom>
        </p:spPr>
      </p:pic>
      <p:pic>
        <p:nvPicPr>
          <p:cNvPr id="6" name="Picture 6" descr="Table&#10;&#10;Description automatically generated">
            <a:extLst>
              <a:ext uri="{FF2B5EF4-FFF2-40B4-BE49-F238E27FC236}">
                <a16:creationId xmlns:a16="http://schemas.microsoft.com/office/drawing/2014/main" id="{D6EE304F-DF5B-E4AB-5498-C1C40ADD3D6C}"/>
              </a:ext>
            </a:extLst>
          </p:cNvPr>
          <p:cNvPicPr>
            <a:picLocks noChangeAspect="1"/>
          </p:cNvPicPr>
          <p:nvPr/>
        </p:nvPicPr>
        <p:blipFill>
          <a:blip r:embed="rId4"/>
          <a:stretch>
            <a:fillRect/>
          </a:stretch>
        </p:blipFill>
        <p:spPr>
          <a:xfrm>
            <a:off x="3482613" y="639801"/>
            <a:ext cx="1370311" cy="4114800"/>
          </a:xfrm>
          <a:prstGeom prst="rect">
            <a:avLst/>
          </a:prstGeom>
        </p:spPr>
      </p:pic>
      <p:pic>
        <p:nvPicPr>
          <p:cNvPr id="7" name="Picture 7" descr="Text, table&#10;&#10;Description automatically generated">
            <a:extLst>
              <a:ext uri="{FF2B5EF4-FFF2-40B4-BE49-F238E27FC236}">
                <a16:creationId xmlns:a16="http://schemas.microsoft.com/office/drawing/2014/main" id="{FBF00D16-11A3-C223-8284-3B0C3F47662C}"/>
              </a:ext>
            </a:extLst>
          </p:cNvPr>
          <p:cNvPicPr>
            <a:picLocks noChangeAspect="1"/>
          </p:cNvPicPr>
          <p:nvPr/>
        </p:nvPicPr>
        <p:blipFill>
          <a:blip r:embed="rId5"/>
          <a:stretch>
            <a:fillRect/>
          </a:stretch>
        </p:blipFill>
        <p:spPr>
          <a:xfrm>
            <a:off x="5245122" y="660709"/>
            <a:ext cx="1183690" cy="4114800"/>
          </a:xfrm>
          <a:prstGeom prst="rect">
            <a:avLst/>
          </a:prstGeom>
        </p:spPr>
      </p:pic>
      <p:pic>
        <p:nvPicPr>
          <p:cNvPr id="8" name="Picture 8" descr="Text, table&#10;&#10;Description automatically generated">
            <a:extLst>
              <a:ext uri="{FF2B5EF4-FFF2-40B4-BE49-F238E27FC236}">
                <a16:creationId xmlns:a16="http://schemas.microsoft.com/office/drawing/2014/main" id="{E20E0E9C-E97D-5AF4-8C2E-700FB7D254D0}"/>
              </a:ext>
            </a:extLst>
          </p:cNvPr>
          <p:cNvPicPr>
            <a:picLocks noChangeAspect="1"/>
          </p:cNvPicPr>
          <p:nvPr/>
        </p:nvPicPr>
        <p:blipFill>
          <a:blip r:embed="rId6"/>
          <a:stretch>
            <a:fillRect/>
          </a:stretch>
        </p:blipFill>
        <p:spPr>
          <a:xfrm>
            <a:off x="7051669" y="751314"/>
            <a:ext cx="1431706" cy="4114800"/>
          </a:xfrm>
          <a:prstGeom prst="rect">
            <a:avLst/>
          </a:prstGeom>
        </p:spPr>
      </p:pic>
      <p:sp>
        <p:nvSpPr>
          <p:cNvPr id="10" name="TextBox 9">
            <a:extLst>
              <a:ext uri="{FF2B5EF4-FFF2-40B4-BE49-F238E27FC236}">
                <a16:creationId xmlns:a16="http://schemas.microsoft.com/office/drawing/2014/main" id="{EC2C4524-C9B6-3787-1714-878FFFDCFB10}"/>
              </a:ext>
            </a:extLst>
          </p:cNvPr>
          <p:cNvSpPr txBox="1"/>
          <p:nvPr/>
        </p:nvSpPr>
        <p:spPr>
          <a:xfrm>
            <a:off x="3869473" y="11987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solidFill>
                  <a:srgbClr val="FFFF00"/>
                </a:solidFill>
                <a:latin typeface="Fira Sans SemiBold"/>
              </a:rPr>
              <a:t>Stack Test</a:t>
            </a:r>
          </a:p>
        </p:txBody>
      </p:sp>
    </p:spTree>
    <p:extLst>
      <p:ext uri="{BB962C8B-B14F-4D97-AF65-F5344CB8AC3E}">
        <p14:creationId xmlns:p14="http://schemas.microsoft.com/office/powerpoint/2010/main" val="1897674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6C01-254A-03B7-6EBB-A07AEDCCC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pic>
        <p:nvPicPr>
          <p:cNvPr id="3" name="Picture 3" descr="Text, table&#10;&#10;Description automatically generated">
            <a:extLst>
              <a:ext uri="{FF2B5EF4-FFF2-40B4-BE49-F238E27FC236}">
                <a16:creationId xmlns:a16="http://schemas.microsoft.com/office/drawing/2014/main" id="{52D76802-65AA-EFD1-A980-73C3C971B43B}"/>
              </a:ext>
            </a:extLst>
          </p:cNvPr>
          <p:cNvPicPr>
            <a:picLocks noChangeAspect="1"/>
          </p:cNvPicPr>
          <p:nvPr/>
        </p:nvPicPr>
        <p:blipFill>
          <a:blip r:embed="rId2"/>
          <a:stretch>
            <a:fillRect/>
          </a:stretch>
        </p:blipFill>
        <p:spPr>
          <a:xfrm>
            <a:off x="2071339" y="676953"/>
            <a:ext cx="1878981" cy="3894138"/>
          </a:xfrm>
          <a:prstGeom prst="rect">
            <a:avLst/>
          </a:prstGeom>
        </p:spPr>
      </p:pic>
      <p:pic>
        <p:nvPicPr>
          <p:cNvPr id="4" name="Picture 4" descr="Text&#10;&#10;Description automatically generated">
            <a:extLst>
              <a:ext uri="{FF2B5EF4-FFF2-40B4-BE49-F238E27FC236}">
                <a16:creationId xmlns:a16="http://schemas.microsoft.com/office/drawing/2014/main" id="{FFFA748B-7D09-1CC1-45C3-E878E3A6E1F1}"/>
              </a:ext>
            </a:extLst>
          </p:cNvPr>
          <p:cNvPicPr>
            <a:picLocks noChangeAspect="1"/>
          </p:cNvPicPr>
          <p:nvPr/>
        </p:nvPicPr>
        <p:blipFill>
          <a:blip r:embed="rId3"/>
          <a:stretch>
            <a:fillRect/>
          </a:stretch>
        </p:blipFill>
        <p:spPr>
          <a:xfrm>
            <a:off x="4113406" y="678855"/>
            <a:ext cx="1858072" cy="3862451"/>
          </a:xfrm>
          <a:prstGeom prst="rect">
            <a:avLst/>
          </a:prstGeom>
        </p:spPr>
      </p:pic>
      <p:pic>
        <p:nvPicPr>
          <p:cNvPr id="5" name="Picture 5">
            <a:extLst>
              <a:ext uri="{FF2B5EF4-FFF2-40B4-BE49-F238E27FC236}">
                <a16:creationId xmlns:a16="http://schemas.microsoft.com/office/drawing/2014/main" id="{E32D9D11-6EAB-A6EB-4BE3-C2CED2A0AC92}"/>
              </a:ext>
            </a:extLst>
          </p:cNvPr>
          <p:cNvPicPr>
            <a:picLocks noChangeAspect="1"/>
          </p:cNvPicPr>
          <p:nvPr/>
        </p:nvPicPr>
        <p:blipFill>
          <a:blip r:embed="rId4"/>
          <a:stretch>
            <a:fillRect/>
          </a:stretch>
        </p:blipFill>
        <p:spPr>
          <a:xfrm>
            <a:off x="6266986" y="679696"/>
            <a:ext cx="2234426" cy="3951376"/>
          </a:xfrm>
          <a:prstGeom prst="rect">
            <a:avLst/>
          </a:prstGeom>
        </p:spPr>
      </p:pic>
      <p:pic>
        <p:nvPicPr>
          <p:cNvPr id="6" name="Picture 6">
            <a:extLst>
              <a:ext uri="{FF2B5EF4-FFF2-40B4-BE49-F238E27FC236}">
                <a16:creationId xmlns:a16="http://schemas.microsoft.com/office/drawing/2014/main" id="{67D66A03-7BE4-3BCE-AB3D-E109249C01C9}"/>
              </a:ext>
            </a:extLst>
          </p:cNvPr>
          <p:cNvPicPr>
            <a:picLocks noChangeAspect="1"/>
          </p:cNvPicPr>
          <p:nvPr/>
        </p:nvPicPr>
        <p:blipFill>
          <a:blip r:embed="rId5"/>
          <a:stretch>
            <a:fillRect/>
          </a:stretch>
        </p:blipFill>
        <p:spPr>
          <a:xfrm>
            <a:off x="250090" y="639801"/>
            <a:ext cx="1590675" cy="4114800"/>
          </a:xfrm>
          <a:prstGeom prst="rect">
            <a:avLst/>
          </a:prstGeom>
        </p:spPr>
      </p:pic>
    </p:spTree>
    <p:extLst>
      <p:ext uri="{BB962C8B-B14F-4D97-AF65-F5344CB8AC3E}">
        <p14:creationId xmlns:p14="http://schemas.microsoft.com/office/powerpoint/2010/main" val="3126044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99BC0-E6F9-81A9-2DAF-D8CF9DDCD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pic>
        <p:nvPicPr>
          <p:cNvPr id="3" name="Picture 3" descr="Text&#10;&#10;Description automatically generated">
            <a:extLst>
              <a:ext uri="{FF2B5EF4-FFF2-40B4-BE49-F238E27FC236}">
                <a16:creationId xmlns:a16="http://schemas.microsoft.com/office/drawing/2014/main" id="{F92BFE1D-58B6-3A04-2CEF-5C637FA5D2FF}"/>
              </a:ext>
            </a:extLst>
          </p:cNvPr>
          <p:cNvPicPr>
            <a:picLocks noChangeAspect="1"/>
          </p:cNvPicPr>
          <p:nvPr/>
        </p:nvPicPr>
        <p:blipFill>
          <a:blip r:embed="rId2"/>
          <a:stretch>
            <a:fillRect/>
          </a:stretch>
        </p:blipFill>
        <p:spPr>
          <a:xfrm>
            <a:off x="293368" y="960399"/>
            <a:ext cx="1399577" cy="4114800"/>
          </a:xfrm>
          <a:prstGeom prst="rect">
            <a:avLst/>
          </a:prstGeom>
        </p:spPr>
      </p:pic>
      <p:pic>
        <p:nvPicPr>
          <p:cNvPr id="4" name="Picture 4">
            <a:extLst>
              <a:ext uri="{FF2B5EF4-FFF2-40B4-BE49-F238E27FC236}">
                <a16:creationId xmlns:a16="http://schemas.microsoft.com/office/drawing/2014/main" id="{50FF3AEF-B3D2-8A09-6D80-373858D82EC1}"/>
              </a:ext>
            </a:extLst>
          </p:cNvPr>
          <p:cNvPicPr>
            <a:picLocks noChangeAspect="1"/>
          </p:cNvPicPr>
          <p:nvPr/>
        </p:nvPicPr>
        <p:blipFill>
          <a:blip r:embed="rId3"/>
          <a:stretch>
            <a:fillRect/>
          </a:stretch>
        </p:blipFill>
        <p:spPr>
          <a:xfrm>
            <a:off x="1882589" y="862826"/>
            <a:ext cx="1287719" cy="4149647"/>
          </a:xfrm>
          <a:prstGeom prst="rect">
            <a:avLst/>
          </a:prstGeom>
        </p:spPr>
      </p:pic>
      <p:pic>
        <p:nvPicPr>
          <p:cNvPr id="5" name="Picture 5" descr="Table&#10;&#10;Description automatically generated">
            <a:extLst>
              <a:ext uri="{FF2B5EF4-FFF2-40B4-BE49-F238E27FC236}">
                <a16:creationId xmlns:a16="http://schemas.microsoft.com/office/drawing/2014/main" id="{A5FB2090-E548-FE29-62AD-C836C380E15C}"/>
              </a:ext>
            </a:extLst>
          </p:cNvPr>
          <p:cNvPicPr>
            <a:picLocks noChangeAspect="1"/>
          </p:cNvPicPr>
          <p:nvPr/>
        </p:nvPicPr>
        <p:blipFill>
          <a:blip r:embed="rId4"/>
          <a:stretch>
            <a:fillRect/>
          </a:stretch>
        </p:blipFill>
        <p:spPr>
          <a:xfrm>
            <a:off x="3516504" y="904642"/>
            <a:ext cx="1232833" cy="4128739"/>
          </a:xfrm>
          <a:prstGeom prst="rect">
            <a:avLst/>
          </a:prstGeom>
        </p:spPr>
      </p:pic>
      <p:pic>
        <p:nvPicPr>
          <p:cNvPr id="6" name="Picture 6">
            <a:extLst>
              <a:ext uri="{FF2B5EF4-FFF2-40B4-BE49-F238E27FC236}">
                <a16:creationId xmlns:a16="http://schemas.microsoft.com/office/drawing/2014/main" id="{28232149-CBA4-EC8D-229C-CB7473D06E30}"/>
              </a:ext>
            </a:extLst>
          </p:cNvPr>
          <p:cNvPicPr>
            <a:picLocks noChangeAspect="1"/>
          </p:cNvPicPr>
          <p:nvPr/>
        </p:nvPicPr>
        <p:blipFill>
          <a:blip r:embed="rId5"/>
          <a:stretch>
            <a:fillRect/>
          </a:stretch>
        </p:blipFill>
        <p:spPr>
          <a:xfrm>
            <a:off x="5181107" y="904642"/>
            <a:ext cx="1186271" cy="4128739"/>
          </a:xfrm>
          <a:prstGeom prst="rect">
            <a:avLst/>
          </a:prstGeom>
        </p:spPr>
      </p:pic>
      <p:pic>
        <p:nvPicPr>
          <p:cNvPr id="7" name="Picture 7">
            <a:extLst>
              <a:ext uri="{FF2B5EF4-FFF2-40B4-BE49-F238E27FC236}">
                <a16:creationId xmlns:a16="http://schemas.microsoft.com/office/drawing/2014/main" id="{EC83BACF-3DEC-A184-1D9C-C6384CA9910C}"/>
              </a:ext>
            </a:extLst>
          </p:cNvPr>
          <p:cNvPicPr>
            <a:picLocks noChangeAspect="1"/>
          </p:cNvPicPr>
          <p:nvPr/>
        </p:nvPicPr>
        <p:blipFill>
          <a:blip r:embed="rId6"/>
          <a:stretch>
            <a:fillRect/>
          </a:stretch>
        </p:blipFill>
        <p:spPr>
          <a:xfrm>
            <a:off x="6975576" y="834948"/>
            <a:ext cx="1165722" cy="4114800"/>
          </a:xfrm>
          <a:prstGeom prst="rect">
            <a:avLst/>
          </a:prstGeom>
        </p:spPr>
      </p:pic>
      <p:sp>
        <p:nvSpPr>
          <p:cNvPr id="9" name="TextBox 8">
            <a:extLst>
              <a:ext uri="{FF2B5EF4-FFF2-40B4-BE49-F238E27FC236}">
                <a16:creationId xmlns:a16="http://schemas.microsoft.com/office/drawing/2014/main" id="{DC804864-193E-FCDE-32FB-2AB31D5077BA}"/>
              </a:ext>
            </a:extLst>
          </p:cNvPr>
          <p:cNvSpPr txBox="1"/>
          <p:nvPr/>
        </p:nvSpPr>
        <p:spPr>
          <a:xfrm>
            <a:off x="3263126" y="14775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solidFill>
                  <a:srgbClr val="FFFF00"/>
                </a:solidFill>
                <a:latin typeface="Fira Sans SemiBold"/>
              </a:rPr>
              <a:t>Basic Test</a:t>
            </a:r>
          </a:p>
        </p:txBody>
      </p:sp>
    </p:spTree>
    <p:extLst>
      <p:ext uri="{BB962C8B-B14F-4D97-AF65-F5344CB8AC3E}">
        <p14:creationId xmlns:p14="http://schemas.microsoft.com/office/powerpoint/2010/main" val="4242808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E182E4-D9DB-6EFC-F328-626D3A3355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pic>
        <p:nvPicPr>
          <p:cNvPr id="3" name="Picture 3" descr="Text&#10;&#10;Description automatically generated">
            <a:extLst>
              <a:ext uri="{FF2B5EF4-FFF2-40B4-BE49-F238E27FC236}">
                <a16:creationId xmlns:a16="http://schemas.microsoft.com/office/drawing/2014/main" id="{44804552-5ED2-0385-58A8-195F84607289}"/>
              </a:ext>
            </a:extLst>
          </p:cNvPr>
          <p:cNvPicPr>
            <a:picLocks noChangeAspect="1"/>
          </p:cNvPicPr>
          <p:nvPr/>
        </p:nvPicPr>
        <p:blipFill>
          <a:blip r:embed="rId2"/>
          <a:stretch>
            <a:fillRect/>
          </a:stretch>
        </p:blipFill>
        <p:spPr>
          <a:xfrm>
            <a:off x="1618398" y="535258"/>
            <a:ext cx="2506083" cy="4114800"/>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705A75D1-D7A3-8AED-86A9-582D8C7B1821}"/>
              </a:ext>
            </a:extLst>
          </p:cNvPr>
          <p:cNvPicPr>
            <a:picLocks noChangeAspect="1"/>
          </p:cNvPicPr>
          <p:nvPr/>
        </p:nvPicPr>
        <p:blipFill>
          <a:blip r:embed="rId3"/>
          <a:stretch>
            <a:fillRect/>
          </a:stretch>
        </p:blipFill>
        <p:spPr>
          <a:xfrm>
            <a:off x="4654839" y="514350"/>
            <a:ext cx="2489706" cy="4114800"/>
          </a:xfrm>
          <a:prstGeom prst="rect">
            <a:avLst/>
          </a:prstGeom>
        </p:spPr>
      </p:pic>
    </p:spTree>
    <p:extLst>
      <p:ext uri="{BB962C8B-B14F-4D97-AF65-F5344CB8AC3E}">
        <p14:creationId xmlns:p14="http://schemas.microsoft.com/office/powerpoint/2010/main" val="3147655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6C01-254A-03B7-6EBB-A07AEDCCC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26</a:t>
            </a:fld>
            <a:endParaRPr lang="en"/>
          </a:p>
        </p:txBody>
      </p:sp>
      <p:pic>
        <p:nvPicPr>
          <p:cNvPr id="3" name="Picture 3" descr="A picture containing table&#10;&#10;Description automatically generated">
            <a:extLst>
              <a:ext uri="{FF2B5EF4-FFF2-40B4-BE49-F238E27FC236}">
                <a16:creationId xmlns:a16="http://schemas.microsoft.com/office/drawing/2014/main" id="{10EF0F64-CC43-711D-5CE0-C2304C08321C}"/>
              </a:ext>
            </a:extLst>
          </p:cNvPr>
          <p:cNvPicPr>
            <a:picLocks noChangeAspect="1"/>
          </p:cNvPicPr>
          <p:nvPr/>
        </p:nvPicPr>
        <p:blipFill>
          <a:blip r:embed="rId2"/>
          <a:stretch>
            <a:fillRect/>
          </a:stretch>
        </p:blipFill>
        <p:spPr>
          <a:xfrm>
            <a:off x="232753" y="758283"/>
            <a:ext cx="1890191" cy="4114800"/>
          </a:xfrm>
          <a:prstGeom prst="rect">
            <a:avLst/>
          </a:prstGeom>
        </p:spPr>
      </p:pic>
      <p:pic>
        <p:nvPicPr>
          <p:cNvPr id="4" name="Picture 3" descr="A picture containing table&#10;&#10;Description automatically generated">
            <a:extLst>
              <a:ext uri="{FF2B5EF4-FFF2-40B4-BE49-F238E27FC236}">
                <a16:creationId xmlns:a16="http://schemas.microsoft.com/office/drawing/2014/main" id="{CA2DD1C2-63B1-0A92-72B0-46D67189584D}"/>
              </a:ext>
            </a:extLst>
          </p:cNvPr>
          <p:cNvPicPr>
            <a:picLocks noChangeAspect="1"/>
          </p:cNvPicPr>
          <p:nvPr/>
        </p:nvPicPr>
        <p:blipFill>
          <a:blip r:embed="rId2"/>
          <a:stretch>
            <a:fillRect/>
          </a:stretch>
        </p:blipFill>
        <p:spPr>
          <a:xfrm>
            <a:off x="2288759" y="758282"/>
            <a:ext cx="1890191" cy="4114800"/>
          </a:xfrm>
          <a:prstGeom prst="rect">
            <a:avLst/>
          </a:prstGeom>
        </p:spPr>
      </p:pic>
      <p:pic>
        <p:nvPicPr>
          <p:cNvPr id="5" name="Picture 5" descr="Text&#10;&#10;Description automatically generated">
            <a:extLst>
              <a:ext uri="{FF2B5EF4-FFF2-40B4-BE49-F238E27FC236}">
                <a16:creationId xmlns:a16="http://schemas.microsoft.com/office/drawing/2014/main" id="{74A56789-5D78-8D59-497A-0E8BC3F593C0}"/>
              </a:ext>
            </a:extLst>
          </p:cNvPr>
          <p:cNvPicPr>
            <a:picLocks noChangeAspect="1"/>
          </p:cNvPicPr>
          <p:nvPr/>
        </p:nvPicPr>
        <p:blipFill>
          <a:blip r:embed="rId3"/>
          <a:stretch>
            <a:fillRect/>
          </a:stretch>
        </p:blipFill>
        <p:spPr>
          <a:xfrm>
            <a:off x="4297540" y="709496"/>
            <a:ext cx="1817370" cy="4114800"/>
          </a:xfrm>
          <a:prstGeom prst="rect">
            <a:avLst/>
          </a:prstGeom>
        </p:spPr>
      </p:pic>
      <p:pic>
        <p:nvPicPr>
          <p:cNvPr id="6" name="Picture 6" descr="Text&#10;&#10;Description automatically generated">
            <a:extLst>
              <a:ext uri="{FF2B5EF4-FFF2-40B4-BE49-F238E27FC236}">
                <a16:creationId xmlns:a16="http://schemas.microsoft.com/office/drawing/2014/main" id="{6F576126-8E66-9A44-EC91-FB4EA0691A12}"/>
              </a:ext>
            </a:extLst>
          </p:cNvPr>
          <p:cNvPicPr>
            <a:picLocks noChangeAspect="1"/>
          </p:cNvPicPr>
          <p:nvPr/>
        </p:nvPicPr>
        <p:blipFill>
          <a:blip r:embed="rId4"/>
          <a:stretch>
            <a:fillRect/>
          </a:stretch>
        </p:blipFill>
        <p:spPr>
          <a:xfrm>
            <a:off x="6324520" y="758283"/>
            <a:ext cx="1847544" cy="4114800"/>
          </a:xfrm>
          <a:prstGeom prst="rect">
            <a:avLst/>
          </a:prstGeom>
        </p:spPr>
      </p:pic>
      <p:sp>
        <p:nvSpPr>
          <p:cNvPr id="10" name="TextBox 9">
            <a:extLst>
              <a:ext uri="{FF2B5EF4-FFF2-40B4-BE49-F238E27FC236}">
                <a16:creationId xmlns:a16="http://schemas.microsoft.com/office/drawing/2014/main" id="{CBD4FB57-2D5F-C1A7-4634-B252C1B313F9}"/>
              </a:ext>
            </a:extLst>
          </p:cNvPr>
          <p:cNvSpPr txBox="1"/>
          <p:nvPr/>
        </p:nvSpPr>
        <p:spPr>
          <a:xfrm>
            <a:off x="3263126" y="14775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solidFill>
                  <a:srgbClr val="FFFF00"/>
                </a:solidFill>
                <a:latin typeface="Fira Sans SemiBold"/>
              </a:rPr>
              <a:t>Pointer Test</a:t>
            </a:r>
          </a:p>
        </p:txBody>
      </p:sp>
    </p:spTree>
    <p:extLst>
      <p:ext uri="{BB962C8B-B14F-4D97-AF65-F5344CB8AC3E}">
        <p14:creationId xmlns:p14="http://schemas.microsoft.com/office/powerpoint/2010/main" val="2199420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99BC0-E6F9-81A9-2DAF-D8CF9DDCD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27</a:t>
            </a:fld>
            <a:endParaRPr lang="en"/>
          </a:p>
        </p:txBody>
      </p:sp>
      <p:pic>
        <p:nvPicPr>
          <p:cNvPr id="3" name="Picture 3">
            <a:extLst>
              <a:ext uri="{FF2B5EF4-FFF2-40B4-BE49-F238E27FC236}">
                <a16:creationId xmlns:a16="http://schemas.microsoft.com/office/drawing/2014/main" id="{CDABA137-EA2F-30E3-3442-B30E059AA41E}"/>
              </a:ext>
            </a:extLst>
          </p:cNvPr>
          <p:cNvPicPr>
            <a:picLocks noChangeAspect="1"/>
          </p:cNvPicPr>
          <p:nvPr/>
        </p:nvPicPr>
        <p:blipFill>
          <a:blip r:embed="rId2"/>
          <a:stretch>
            <a:fillRect/>
          </a:stretch>
        </p:blipFill>
        <p:spPr>
          <a:xfrm>
            <a:off x="726878" y="591014"/>
            <a:ext cx="2108290" cy="4114800"/>
          </a:xfrm>
          <a:prstGeom prst="rect">
            <a:avLst/>
          </a:prstGeom>
        </p:spPr>
      </p:pic>
      <p:pic>
        <p:nvPicPr>
          <p:cNvPr id="4" name="Picture 4">
            <a:extLst>
              <a:ext uri="{FF2B5EF4-FFF2-40B4-BE49-F238E27FC236}">
                <a16:creationId xmlns:a16="http://schemas.microsoft.com/office/drawing/2014/main" id="{EE6B6883-76C6-2869-09ED-4626EC568AC1}"/>
              </a:ext>
            </a:extLst>
          </p:cNvPr>
          <p:cNvPicPr>
            <a:picLocks noChangeAspect="1"/>
          </p:cNvPicPr>
          <p:nvPr/>
        </p:nvPicPr>
        <p:blipFill>
          <a:blip r:embed="rId3"/>
          <a:stretch>
            <a:fillRect/>
          </a:stretch>
        </p:blipFill>
        <p:spPr>
          <a:xfrm>
            <a:off x="2954078" y="577076"/>
            <a:ext cx="1555772" cy="4114800"/>
          </a:xfrm>
          <a:prstGeom prst="rect">
            <a:avLst/>
          </a:prstGeom>
        </p:spPr>
      </p:pic>
      <p:pic>
        <p:nvPicPr>
          <p:cNvPr id="5" name="Picture 5" descr="Text&#10;&#10;Description automatically generated">
            <a:extLst>
              <a:ext uri="{FF2B5EF4-FFF2-40B4-BE49-F238E27FC236}">
                <a16:creationId xmlns:a16="http://schemas.microsoft.com/office/drawing/2014/main" id="{74CDC3D9-6DFB-CFD4-78A2-F6FEE66F4EF3}"/>
              </a:ext>
            </a:extLst>
          </p:cNvPr>
          <p:cNvPicPr>
            <a:picLocks noChangeAspect="1"/>
          </p:cNvPicPr>
          <p:nvPr/>
        </p:nvPicPr>
        <p:blipFill>
          <a:blip r:embed="rId4"/>
          <a:stretch>
            <a:fillRect/>
          </a:stretch>
        </p:blipFill>
        <p:spPr>
          <a:xfrm>
            <a:off x="4673832" y="577076"/>
            <a:ext cx="1692502" cy="4114800"/>
          </a:xfrm>
          <a:prstGeom prst="rect">
            <a:avLst/>
          </a:prstGeom>
        </p:spPr>
      </p:pic>
      <p:pic>
        <p:nvPicPr>
          <p:cNvPr id="6" name="Picture 6">
            <a:extLst>
              <a:ext uri="{FF2B5EF4-FFF2-40B4-BE49-F238E27FC236}">
                <a16:creationId xmlns:a16="http://schemas.microsoft.com/office/drawing/2014/main" id="{1A7C9761-68DA-4D8B-87A9-6DE63EE0476D}"/>
              </a:ext>
            </a:extLst>
          </p:cNvPr>
          <p:cNvPicPr>
            <a:picLocks noChangeAspect="1"/>
          </p:cNvPicPr>
          <p:nvPr/>
        </p:nvPicPr>
        <p:blipFill>
          <a:blip r:embed="rId5"/>
          <a:stretch>
            <a:fillRect/>
          </a:stretch>
        </p:blipFill>
        <p:spPr>
          <a:xfrm>
            <a:off x="6530316" y="573823"/>
            <a:ext cx="1533525" cy="4149182"/>
          </a:xfrm>
          <a:prstGeom prst="rect">
            <a:avLst/>
          </a:prstGeom>
        </p:spPr>
      </p:pic>
      <p:sp>
        <p:nvSpPr>
          <p:cNvPr id="8" name="TextBox 7">
            <a:extLst>
              <a:ext uri="{FF2B5EF4-FFF2-40B4-BE49-F238E27FC236}">
                <a16:creationId xmlns:a16="http://schemas.microsoft.com/office/drawing/2014/main" id="{CF94D957-EF78-5E6C-4B55-5672A0289065}"/>
              </a:ext>
            </a:extLst>
          </p:cNvPr>
          <p:cNvSpPr txBox="1"/>
          <p:nvPr/>
        </p:nvSpPr>
        <p:spPr>
          <a:xfrm>
            <a:off x="3302232" y="4286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400" b="1" dirty="0">
                <a:solidFill>
                  <a:srgbClr val="FFFF00"/>
                </a:solidFill>
                <a:latin typeface="Fira Sans SemiBold"/>
              </a:rPr>
              <a:t>Static Test</a:t>
            </a:r>
            <a:endParaRPr lang="en-US" sz="2400" b="1" dirty="0">
              <a:solidFill>
                <a:srgbClr val="FFFF00"/>
              </a:solidFill>
            </a:endParaRPr>
          </a:p>
        </p:txBody>
      </p:sp>
    </p:spTree>
    <p:extLst>
      <p:ext uri="{BB962C8B-B14F-4D97-AF65-F5344CB8AC3E}">
        <p14:creationId xmlns:p14="http://schemas.microsoft.com/office/powerpoint/2010/main" val="2820164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519E-B177-C105-D977-067CA5DE92B2}"/>
              </a:ext>
            </a:extLst>
          </p:cNvPr>
          <p:cNvSpPr>
            <a:spLocks noGrp="1"/>
          </p:cNvSpPr>
          <p:nvPr>
            <p:ph type="title"/>
          </p:nvPr>
        </p:nvSpPr>
        <p:spPr>
          <a:xfrm>
            <a:off x="1194026" y="2182548"/>
            <a:ext cx="5975675" cy="1053916"/>
          </a:xfrm>
        </p:spPr>
        <p:txBody>
          <a:bodyPr/>
          <a:lstStyle/>
          <a:p>
            <a:r>
              <a:rPr lang="en-US"/>
              <a:t>PART-D</a:t>
            </a:r>
            <a:br>
              <a:rPr lang="en-US"/>
            </a:br>
            <a:br>
              <a:rPr lang="en-US"/>
            </a:br>
            <a:r>
              <a:rPr lang="en-US"/>
              <a:t>Execute the generated .</a:t>
            </a:r>
            <a:r>
              <a:rPr lang="en-US" err="1"/>
              <a:t>asm</a:t>
            </a:r>
            <a:r>
              <a:rPr lang="en-US"/>
              <a:t> programs on the CPU emulator using the supplied test script. </a:t>
            </a:r>
          </a:p>
        </p:txBody>
      </p:sp>
      <p:sp>
        <p:nvSpPr>
          <p:cNvPr id="3" name="Slide Number Placeholder 2">
            <a:extLst>
              <a:ext uri="{FF2B5EF4-FFF2-40B4-BE49-F238E27FC236}">
                <a16:creationId xmlns:a16="http://schemas.microsoft.com/office/drawing/2014/main" id="{6BD5600D-94CB-ACFE-E7C1-E1AE1CAEAB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28</a:t>
            </a:fld>
            <a:endParaRPr lang="en"/>
          </a:p>
        </p:txBody>
      </p:sp>
    </p:spTree>
    <p:extLst>
      <p:ext uri="{BB962C8B-B14F-4D97-AF65-F5344CB8AC3E}">
        <p14:creationId xmlns:p14="http://schemas.microsoft.com/office/powerpoint/2010/main" val="29663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6C01-254A-03B7-6EBB-A07AEDCCC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29</a:t>
            </a:fld>
            <a:endParaRPr lang="en"/>
          </a:p>
        </p:txBody>
      </p:sp>
      <p:sp>
        <p:nvSpPr>
          <p:cNvPr id="3" name="TextBox 2">
            <a:extLst>
              <a:ext uri="{FF2B5EF4-FFF2-40B4-BE49-F238E27FC236}">
                <a16:creationId xmlns:a16="http://schemas.microsoft.com/office/drawing/2014/main" id="{2A38ECE2-2298-D596-16A2-A9089D6D3EA4}"/>
              </a:ext>
            </a:extLst>
          </p:cNvPr>
          <p:cNvSpPr txBox="1"/>
          <p:nvPr/>
        </p:nvSpPr>
        <p:spPr>
          <a:xfrm rot="-10800000" flipV="1">
            <a:off x="0" y="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Acme"/>
              </a:rPr>
              <a:t>        </a:t>
            </a:r>
            <a:r>
              <a:rPr lang="en-US" sz="2000" dirty="0">
                <a:solidFill>
                  <a:schemeClr val="bg1"/>
                </a:solidFill>
                <a:latin typeface="Acme"/>
              </a:rPr>
              <a:t>    SIMPLE ADD</a:t>
            </a:r>
            <a:endParaRPr lang="en-US" sz="1200" dirty="0">
              <a:solidFill>
                <a:schemeClr val="bg1"/>
              </a:solidFill>
              <a:latin typeface="Acme"/>
            </a:endParaRPr>
          </a:p>
        </p:txBody>
      </p:sp>
      <p:pic>
        <p:nvPicPr>
          <p:cNvPr id="8" name="Picture 7">
            <a:extLst>
              <a:ext uri="{FF2B5EF4-FFF2-40B4-BE49-F238E27FC236}">
                <a16:creationId xmlns:a16="http://schemas.microsoft.com/office/drawing/2014/main" id="{89470F5D-C755-40F1-AD0D-EED1607EEA63}"/>
              </a:ext>
            </a:extLst>
          </p:cNvPr>
          <p:cNvPicPr>
            <a:picLocks noChangeAspect="1"/>
          </p:cNvPicPr>
          <p:nvPr/>
        </p:nvPicPr>
        <p:blipFill>
          <a:blip r:embed="rId2"/>
          <a:stretch>
            <a:fillRect/>
          </a:stretch>
        </p:blipFill>
        <p:spPr>
          <a:xfrm>
            <a:off x="1566151" y="564356"/>
            <a:ext cx="6011697" cy="4247446"/>
          </a:xfrm>
          <a:prstGeom prst="rect">
            <a:avLst/>
          </a:prstGeom>
        </p:spPr>
      </p:pic>
    </p:spTree>
    <p:extLst>
      <p:ext uri="{BB962C8B-B14F-4D97-AF65-F5344CB8AC3E}">
        <p14:creationId xmlns:p14="http://schemas.microsoft.com/office/powerpoint/2010/main" val="1552674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0" name="Google Shape;110;p15"/>
          <p:cNvSpPr/>
          <p:nvPr/>
        </p:nvSpPr>
        <p:spPr>
          <a:xfrm>
            <a:off x="7062378" y="2810300"/>
            <a:ext cx="1204570" cy="2326298"/>
          </a:xfrm>
          <a:prstGeom prst="rect">
            <a:avLst/>
          </a:prstGeom>
        </p:spPr>
        <p:txBody>
          <a:bodyPr>
            <a:prstTxWarp prst="textPlain">
              <a:avLst/>
            </a:prstTxWarp>
          </a:bodyPr>
          <a:lstStyle/>
          <a:p>
            <a:pPr lvl="0" algn="ctr"/>
            <a:r>
              <a:rPr b="0" i="0" dirty="0">
                <a:ln>
                  <a:noFill/>
                </a:ln>
                <a:gradFill>
                  <a:gsLst>
                    <a:gs pos="0">
                      <a:schemeClr val="accent3"/>
                    </a:gs>
                    <a:gs pos="100000">
                      <a:schemeClr val="accent4"/>
                    </a:gs>
                  </a:gsLst>
                  <a:lin ang="5400700" scaled="0"/>
                </a:gradFill>
                <a:latin typeface="Fira Sans;600"/>
              </a:rPr>
              <a:t>1</a:t>
            </a:r>
          </a:p>
        </p:txBody>
      </p:sp>
      <p:pic>
        <p:nvPicPr>
          <p:cNvPr id="2" name="Picture 2">
            <a:extLst>
              <a:ext uri="{FF2B5EF4-FFF2-40B4-BE49-F238E27FC236}">
                <a16:creationId xmlns:a16="http://schemas.microsoft.com/office/drawing/2014/main" id="{AEF66799-56AD-F120-8958-30A978E3DC1A}"/>
              </a:ext>
            </a:extLst>
          </p:cNvPr>
          <p:cNvPicPr>
            <a:picLocks noChangeAspect="1"/>
          </p:cNvPicPr>
          <p:nvPr/>
        </p:nvPicPr>
        <p:blipFill>
          <a:blip r:embed="rId3"/>
          <a:stretch>
            <a:fillRect/>
          </a:stretch>
        </p:blipFill>
        <p:spPr>
          <a:xfrm>
            <a:off x="381866" y="732941"/>
            <a:ext cx="6126739" cy="3443822"/>
          </a:xfrm>
          <a:prstGeom prst="rect">
            <a:avLst/>
          </a:prstGeom>
        </p:spPr>
      </p:pic>
      <p:sp>
        <p:nvSpPr>
          <p:cNvPr id="4" name="Subtitle 3">
            <a:extLst>
              <a:ext uri="{FF2B5EF4-FFF2-40B4-BE49-F238E27FC236}">
                <a16:creationId xmlns:a16="http://schemas.microsoft.com/office/drawing/2014/main" id="{71387365-C3C5-EB6F-0C76-15CE1CAC2168}"/>
              </a:ext>
            </a:extLst>
          </p:cNvPr>
          <p:cNvSpPr>
            <a:spLocks noGrp="1"/>
          </p:cNvSpPr>
          <p:nvPr>
            <p:ph type="subTitle" idx="1"/>
          </p:nvPr>
        </p:nvSpPr>
        <p:spPr>
          <a:xfrm>
            <a:off x="381866" y="4399137"/>
            <a:ext cx="5040600" cy="444900"/>
          </a:xfrm>
        </p:spPr>
        <p:txBody>
          <a:bodyPr/>
          <a:lstStyle/>
          <a:p>
            <a:r>
              <a:rPr lang="en-US" sz="1800" dirty="0" err="1"/>
              <a:t>M.Prasanna</a:t>
            </a:r>
            <a:r>
              <a:rPr lang="en-US" sz="1800" dirty="0"/>
              <a:t> Teja ,</a:t>
            </a:r>
            <a:r>
              <a:rPr lang="en-US" sz="1800" dirty="0" err="1"/>
              <a:t>G.sri</a:t>
            </a:r>
            <a:r>
              <a:rPr lang="en-US" sz="1800" dirty="0"/>
              <a:t> </a:t>
            </a:r>
            <a:r>
              <a:rPr lang="en-US" sz="1800" dirty="0" err="1"/>
              <a:t>vatsanka</a:t>
            </a:r>
            <a:r>
              <a:rPr lang="en-US" sz="1800" dirty="0"/>
              <a:t>, Vikhyat Bansal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6C01-254A-03B7-6EBB-A07AEDCCC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30</a:t>
            </a:fld>
            <a:endParaRPr lang="en"/>
          </a:p>
        </p:txBody>
      </p:sp>
      <p:sp>
        <p:nvSpPr>
          <p:cNvPr id="3" name="TextBox 2">
            <a:extLst>
              <a:ext uri="{FF2B5EF4-FFF2-40B4-BE49-F238E27FC236}">
                <a16:creationId xmlns:a16="http://schemas.microsoft.com/office/drawing/2014/main" id="{2A38ECE2-2298-D596-16A2-A9089D6D3EA4}"/>
              </a:ext>
            </a:extLst>
          </p:cNvPr>
          <p:cNvSpPr txBox="1"/>
          <p:nvPr/>
        </p:nvSpPr>
        <p:spPr>
          <a:xfrm rot="-10800000" flipV="1">
            <a:off x="139216" y="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Acme"/>
              </a:rPr>
              <a:t>        </a:t>
            </a:r>
            <a:r>
              <a:rPr lang="en-US" sz="2000" dirty="0">
                <a:solidFill>
                  <a:schemeClr val="bg1"/>
                </a:solidFill>
                <a:latin typeface="Acme"/>
              </a:rPr>
              <a:t>    SIMPLE ADD</a:t>
            </a:r>
            <a:endParaRPr lang="en-US" sz="1200" dirty="0">
              <a:solidFill>
                <a:schemeClr val="bg1"/>
              </a:solidFill>
              <a:latin typeface="Acme"/>
            </a:endParaRPr>
          </a:p>
        </p:txBody>
      </p:sp>
      <p:pic>
        <p:nvPicPr>
          <p:cNvPr id="6" name="Picture 5">
            <a:extLst>
              <a:ext uri="{FF2B5EF4-FFF2-40B4-BE49-F238E27FC236}">
                <a16:creationId xmlns:a16="http://schemas.microsoft.com/office/drawing/2014/main" id="{79DFCB77-C17C-40B4-8026-0CE5867B4FBE}"/>
              </a:ext>
            </a:extLst>
          </p:cNvPr>
          <p:cNvPicPr>
            <a:picLocks noChangeAspect="1"/>
          </p:cNvPicPr>
          <p:nvPr/>
        </p:nvPicPr>
        <p:blipFill>
          <a:blip r:embed="rId2"/>
          <a:stretch>
            <a:fillRect/>
          </a:stretch>
        </p:blipFill>
        <p:spPr>
          <a:xfrm>
            <a:off x="1510816" y="485775"/>
            <a:ext cx="6373314" cy="4369004"/>
          </a:xfrm>
          <a:prstGeom prst="rect">
            <a:avLst/>
          </a:prstGeom>
        </p:spPr>
      </p:pic>
    </p:spTree>
    <p:extLst>
      <p:ext uri="{BB962C8B-B14F-4D97-AF65-F5344CB8AC3E}">
        <p14:creationId xmlns:p14="http://schemas.microsoft.com/office/powerpoint/2010/main" val="50427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6C01-254A-03B7-6EBB-A07AEDCCC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31</a:t>
            </a:fld>
            <a:endParaRPr lang="en"/>
          </a:p>
        </p:txBody>
      </p:sp>
      <p:sp>
        <p:nvSpPr>
          <p:cNvPr id="3" name="TextBox 2">
            <a:extLst>
              <a:ext uri="{FF2B5EF4-FFF2-40B4-BE49-F238E27FC236}">
                <a16:creationId xmlns:a16="http://schemas.microsoft.com/office/drawing/2014/main" id="{2A38ECE2-2298-D596-16A2-A9089D6D3EA4}"/>
              </a:ext>
            </a:extLst>
          </p:cNvPr>
          <p:cNvSpPr txBox="1"/>
          <p:nvPr/>
        </p:nvSpPr>
        <p:spPr>
          <a:xfrm rot="-10800000" flipV="1">
            <a:off x="0" y="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Acme"/>
              </a:rPr>
              <a:t>        </a:t>
            </a:r>
            <a:r>
              <a:rPr lang="en-US" sz="2000" dirty="0">
                <a:solidFill>
                  <a:schemeClr val="bg1"/>
                </a:solidFill>
                <a:latin typeface="Acme"/>
              </a:rPr>
              <a:t>    SIMPLE ADD</a:t>
            </a:r>
            <a:endParaRPr lang="en-US" sz="1200" dirty="0">
              <a:solidFill>
                <a:schemeClr val="bg1"/>
              </a:solidFill>
              <a:latin typeface="Acme"/>
            </a:endParaRPr>
          </a:p>
        </p:txBody>
      </p:sp>
      <p:pic>
        <p:nvPicPr>
          <p:cNvPr id="4" name="Picture 4" descr="A picture containing chart&#10;&#10;Description automatically generated">
            <a:extLst>
              <a:ext uri="{FF2B5EF4-FFF2-40B4-BE49-F238E27FC236}">
                <a16:creationId xmlns:a16="http://schemas.microsoft.com/office/drawing/2014/main" id="{C3E03811-2322-217C-DD9A-D7124E6F0910}"/>
              </a:ext>
            </a:extLst>
          </p:cNvPr>
          <p:cNvPicPr>
            <a:picLocks noChangeAspect="1"/>
          </p:cNvPicPr>
          <p:nvPr/>
        </p:nvPicPr>
        <p:blipFill>
          <a:blip r:embed="rId2"/>
          <a:stretch>
            <a:fillRect/>
          </a:stretch>
        </p:blipFill>
        <p:spPr>
          <a:xfrm>
            <a:off x="1539240" y="680932"/>
            <a:ext cx="6065520" cy="3955945"/>
          </a:xfrm>
          <a:prstGeom prst="rect">
            <a:avLst/>
          </a:prstGeom>
        </p:spPr>
      </p:pic>
    </p:spTree>
    <p:extLst>
      <p:ext uri="{BB962C8B-B14F-4D97-AF65-F5344CB8AC3E}">
        <p14:creationId xmlns:p14="http://schemas.microsoft.com/office/powerpoint/2010/main" val="3636575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22C47-228A-DB8B-7142-689D560A99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32</a:t>
            </a:fld>
            <a:endParaRPr lang="en"/>
          </a:p>
        </p:txBody>
      </p:sp>
      <p:sp>
        <p:nvSpPr>
          <p:cNvPr id="5" name="TextBox 1">
            <a:extLst>
              <a:ext uri="{FF2B5EF4-FFF2-40B4-BE49-F238E27FC236}">
                <a16:creationId xmlns:a16="http://schemas.microsoft.com/office/drawing/2014/main" id="{59D2FC48-F6DB-7780-2D78-134233DE1B40}"/>
              </a:ext>
            </a:extLst>
          </p:cNvPr>
          <p:cNvSpPr txBox="1"/>
          <p:nvPr/>
        </p:nvSpPr>
        <p:spPr>
          <a:xfrm>
            <a:off x="356874" y="0"/>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STACK TEST</a:t>
            </a:r>
          </a:p>
        </p:txBody>
      </p:sp>
      <p:pic>
        <p:nvPicPr>
          <p:cNvPr id="4" name="Picture 3">
            <a:extLst>
              <a:ext uri="{FF2B5EF4-FFF2-40B4-BE49-F238E27FC236}">
                <a16:creationId xmlns:a16="http://schemas.microsoft.com/office/drawing/2014/main" id="{1C050A97-D534-426D-9FD6-A5E9959B0D72}"/>
              </a:ext>
            </a:extLst>
          </p:cNvPr>
          <p:cNvPicPr>
            <a:picLocks noChangeAspect="1"/>
          </p:cNvPicPr>
          <p:nvPr/>
        </p:nvPicPr>
        <p:blipFill>
          <a:blip r:embed="rId2"/>
          <a:stretch>
            <a:fillRect/>
          </a:stretch>
        </p:blipFill>
        <p:spPr>
          <a:xfrm>
            <a:off x="1574609" y="535782"/>
            <a:ext cx="5994781" cy="4336256"/>
          </a:xfrm>
          <a:prstGeom prst="rect">
            <a:avLst/>
          </a:prstGeom>
        </p:spPr>
      </p:pic>
    </p:spTree>
    <p:extLst>
      <p:ext uri="{BB962C8B-B14F-4D97-AF65-F5344CB8AC3E}">
        <p14:creationId xmlns:p14="http://schemas.microsoft.com/office/powerpoint/2010/main" val="88674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22C47-228A-DB8B-7142-689D560A99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33</a:t>
            </a:fld>
            <a:endParaRPr lang="en"/>
          </a:p>
        </p:txBody>
      </p:sp>
      <p:sp>
        <p:nvSpPr>
          <p:cNvPr id="5" name="TextBox 1">
            <a:extLst>
              <a:ext uri="{FF2B5EF4-FFF2-40B4-BE49-F238E27FC236}">
                <a16:creationId xmlns:a16="http://schemas.microsoft.com/office/drawing/2014/main" id="{59D2FC48-F6DB-7780-2D78-134233DE1B40}"/>
              </a:ext>
            </a:extLst>
          </p:cNvPr>
          <p:cNvSpPr txBox="1"/>
          <p:nvPr/>
        </p:nvSpPr>
        <p:spPr>
          <a:xfrm>
            <a:off x="356874" y="0"/>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STACK TEST</a:t>
            </a:r>
          </a:p>
        </p:txBody>
      </p:sp>
      <p:pic>
        <p:nvPicPr>
          <p:cNvPr id="8" name="Picture 7">
            <a:extLst>
              <a:ext uri="{FF2B5EF4-FFF2-40B4-BE49-F238E27FC236}">
                <a16:creationId xmlns:a16="http://schemas.microsoft.com/office/drawing/2014/main" id="{4321E4CA-3BE5-445D-B506-42CC5A459BA6}"/>
              </a:ext>
            </a:extLst>
          </p:cNvPr>
          <p:cNvPicPr>
            <a:picLocks noChangeAspect="1"/>
          </p:cNvPicPr>
          <p:nvPr/>
        </p:nvPicPr>
        <p:blipFill>
          <a:blip r:embed="rId2"/>
          <a:stretch>
            <a:fillRect/>
          </a:stretch>
        </p:blipFill>
        <p:spPr>
          <a:xfrm>
            <a:off x="1421391" y="482203"/>
            <a:ext cx="6301217" cy="4179094"/>
          </a:xfrm>
          <a:prstGeom prst="rect">
            <a:avLst/>
          </a:prstGeom>
        </p:spPr>
      </p:pic>
    </p:spTree>
    <p:extLst>
      <p:ext uri="{BB962C8B-B14F-4D97-AF65-F5344CB8AC3E}">
        <p14:creationId xmlns:p14="http://schemas.microsoft.com/office/powerpoint/2010/main" val="1751995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22C47-228A-DB8B-7142-689D560A99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sp>
        <p:nvSpPr>
          <p:cNvPr id="5" name="TextBox 1">
            <a:extLst>
              <a:ext uri="{FF2B5EF4-FFF2-40B4-BE49-F238E27FC236}">
                <a16:creationId xmlns:a16="http://schemas.microsoft.com/office/drawing/2014/main" id="{59D2FC48-F6DB-7780-2D78-134233DE1B40}"/>
              </a:ext>
            </a:extLst>
          </p:cNvPr>
          <p:cNvSpPr txBox="1"/>
          <p:nvPr/>
        </p:nvSpPr>
        <p:spPr>
          <a:xfrm>
            <a:off x="356874" y="0"/>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STACK TEST</a:t>
            </a:r>
          </a:p>
        </p:txBody>
      </p:sp>
      <p:pic>
        <p:nvPicPr>
          <p:cNvPr id="4" name="Picture 3">
            <a:extLst>
              <a:ext uri="{FF2B5EF4-FFF2-40B4-BE49-F238E27FC236}">
                <a16:creationId xmlns:a16="http://schemas.microsoft.com/office/drawing/2014/main" id="{DA5CF19D-4ADC-4878-A2F1-E0472D04D02C}"/>
              </a:ext>
            </a:extLst>
          </p:cNvPr>
          <p:cNvPicPr>
            <a:picLocks noChangeAspect="1"/>
          </p:cNvPicPr>
          <p:nvPr/>
        </p:nvPicPr>
        <p:blipFill>
          <a:blip r:embed="rId2"/>
          <a:stretch>
            <a:fillRect/>
          </a:stretch>
        </p:blipFill>
        <p:spPr>
          <a:xfrm>
            <a:off x="1570884" y="425053"/>
            <a:ext cx="6002231" cy="4293394"/>
          </a:xfrm>
          <a:prstGeom prst="rect">
            <a:avLst/>
          </a:prstGeom>
        </p:spPr>
      </p:pic>
    </p:spTree>
    <p:extLst>
      <p:ext uri="{BB962C8B-B14F-4D97-AF65-F5344CB8AC3E}">
        <p14:creationId xmlns:p14="http://schemas.microsoft.com/office/powerpoint/2010/main" val="2825535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22C47-228A-DB8B-7142-689D560A99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sp>
        <p:nvSpPr>
          <p:cNvPr id="5" name="TextBox 1">
            <a:extLst>
              <a:ext uri="{FF2B5EF4-FFF2-40B4-BE49-F238E27FC236}">
                <a16:creationId xmlns:a16="http://schemas.microsoft.com/office/drawing/2014/main" id="{59D2FC48-F6DB-7780-2D78-134233DE1B40}"/>
              </a:ext>
            </a:extLst>
          </p:cNvPr>
          <p:cNvSpPr txBox="1"/>
          <p:nvPr/>
        </p:nvSpPr>
        <p:spPr>
          <a:xfrm>
            <a:off x="356874" y="0"/>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STACK TEST</a:t>
            </a:r>
          </a:p>
        </p:txBody>
      </p:sp>
      <p:pic>
        <p:nvPicPr>
          <p:cNvPr id="6" name="Picture 6">
            <a:extLst>
              <a:ext uri="{FF2B5EF4-FFF2-40B4-BE49-F238E27FC236}">
                <a16:creationId xmlns:a16="http://schemas.microsoft.com/office/drawing/2014/main" id="{C8FF1C98-EB38-BB57-9AB8-042352D2A3C8}"/>
              </a:ext>
            </a:extLst>
          </p:cNvPr>
          <p:cNvPicPr>
            <a:picLocks noChangeAspect="1"/>
          </p:cNvPicPr>
          <p:nvPr/>
        </p:nvPicPr>
        <p:blipFill>
          <a:blip r:embed="rId2"/>
          <a:stretch>
            <a:fillRect/>
          </a:stretch>
        </p:blipFill>
        <p:spPr>
          <a:xfrm>
            <a:off x="1150620" y="654452"/>
            <a:ext cx="7292340" cy="4200355"/>
          </a:xfrm>
          <a:prstGeom prst="rect">
            <a:avLst/>
          </a:prstGeom>
        </p:spPr>
      </p:pic>
    </p:spTree>
    <p:extLst>
      <p:ext uri="{BB962C8B-B14F-4D97-AF65-F5344CB8AC3E}">
        <p14:creationId xmlns:p14="http://schemas.microsoft.com/office/powerpoint/2010/main" val="3302350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E6115-3124-A9C6-145E-A32B18DDFA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36</a:t>
            </a:fld>
            <a:endParaRPr lang="en"/>
          </a:p>
        </p:txBody>
      </p:sp>
      <p:sp>
        <p:nvSpPr>
          <p:cNvPr id="4" name="TextBox 1">
            <a:extLst>
              <a:ext uri="{FF2B5EF4-FFF2-40B4-BE49-F238E27FC236}">
                <a16:creationId xmlns:a16="http://schemas.microsoft.com/office/drawing/2014/main" id="{02B483B6-76B5-7B63-7236-E27592E62C9B}"/>
              </a:ext>
            </a:extLst>
          </p:cNvPr>
          <p:cNvSpPr txBox="1"/>
          <p:nvPr/>
        </p:nvSpPr>
        <p:spPr>
          <a:xfrm>
            <a:off x="822960" y="139038"/>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BASIC TEST</a:t>
            </a:r>
          </a:p>
        </p:txBody>
      </p:sp>
      <p:pic>
        <p:nvPicPr>
          <p:cNvPr id="6" name="Picture 5">
            <a:extLst>
              <a:ext uri="{FF2B5EF4-FFF2-40B4-BE49-F238E27FC236}">
                <a16:creationId xmlns:a16="http://schemas.microsoft.com/office/drawing/2014/main" id="{22EB7022-A9B4-4E68-9286-2BA6966E7E4F}"/>
              </a:ext>
            </a:extLst>
          </p:cNvPr>
          <p:cNvPicPr>
            <a:picLocks noChangeAspect="1"/>
          </p:cNvPicPr>
          <p:nvPr/>
        </p:nvPicPr>
        <p:blipFill>
          <a:blip r:embed="rId2"/>
          <a:stretch>
            <a:fillRect/>
          </a:stretch>
        </p:blipFill>
        <p:spPr>
          <a:xfrm>
            <a:off x="1485692" y="510382"/>
            <a:ext cx="6172615" cy="4436269"/>
          </a:xfrm>
          <a:prstGeom prst="rect">
            <a:avLst/>
          </a:prstGeom>
        </p:spPr>
      </p:pic>
    </p:spTree>
    <p:extLst>
      <p:ext uri="{BB962C8B-B14F-4D97-AF65-F5344CB8AC3E}">
        <p14:creationId xmlns:p14="http://schemas.microsoft.com/office/powerpoint/2010/main" val="3485544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E6115-3124-A9C6-145E-A32B18DDFA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37</a:t>
            </a:fld>
            <a:endParaRPr lang="en"/>
          </a:p>
        </p:txBody>
      </p:sp>
      <p:sp>
        <p:nvSpPr>
          <p:cNvPr id="4" name="TextBox 1">
            <a:extLst>
              <a:ext uri="{FF2B5EF4-FFF2-40B4-BE49-F238E27FC236}">
                <a16:creationId xmlns:a16="http://schemas.microsoft.com/office/drawing/2014/main" id="{02B483B6-76B5-7B63-7236-E27592E62C9B}"/>
              </a:ext>
            </a:extLst>
          </p:cNvPr>
          <p:cNvSpPr txBox="1"/>
          <p:nvPr/>
        </p:nvSpPr>
        <p:spPr>
          <a:xfrm>
            <a:off x="822960" y="139038"/>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BASIC TEST</a:t>
            </a:r>
          </a:p>
        </p:txBody>
      </p:sp>
      <p:pic>
        <p:nvPicPr>
          <p:cNvPr id="6" name="Picture 5">
            <a:extLst>
              <a:ext uri="{FF2B5EF4-FFF2-40B4-BE49-F238E27FC236}">
                <a16:creationId xmlns:a16="http://schemas.microsoft.com/office/drawing/2014/main" id="{E4478437-F89E-46FA-9C37-7A497B5D95FC}"/>
              </a:ext>
            </a:extLst>
          </p:cNvPr>
          <p:cNvPicPr>
            <a:picLocks noChangeAspect="1"/>
          </p:cNvPicPr>
          <p:nvPr/>
        </p:nvPicPr>
        <p:blipFill>
          <a:blip r:embed="rId2"/>
          <a:stretch>
            <a:fillRect/>
          </a:stretch>
        </p:blipFill>
        <p:spPr>
          <a:xfrm>
            <a:off x="1415409" y="508370"/>
            <a:ext cx="6313181" cy="4407694"/>
          </a:xfrm>
          <a:prstGeom prst="rect">
            <a:avLst/>
          </a:prstGeom>
        </p:spPr>
      </p:pic>
    </p:spTree>
    <p:extLst>
      <p:ext uri="{BB962C8B-B14F-4D97-AF65-F5344CB8AC3E}">
        <p14:creationId xmlns:p14="http://schemas.microsoft.com/office/powerpoint/2010/main" val="2981948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E6115-3124-A9C6-145E-A32B18DDFA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38</a:t>
            </a:fld>
            <a:endParaRPr lang="en"/>
          </a:p>
        </p:txBody>
      </p:sp>
      <p:sp>
        <p:nvSpPr>
          <p:cNvPr id="4" name="TextBox 1">
            <a:extLst>
              <a:ext uri="{FF2B5EF4-FFF2-40B4-BE49-F238E27FC236}">
                <a16:creationId xmlns:a16="http://schemas.microsoft.com/office/drawing/2014/main" id="{02B483B6-76B5-7B63-7236-E27592E62C9B}"/>
              </a:ext>
            </a:extLst>
          </p:cNvPr>
          <p:cNvSpPr txBox="1"/>
          <p:nvPr/>
        </p:nvSpPr>
        <p:spPr>
          <a:xfrm>
            <a:off x="822960" y="139038"/>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BASIC TEST</a:t>
            </a:r>
          </a:p>
        </p:txBody>
      </p:sp>
      <p:pic>
        <p:nvPicPr>
          <p:cNvPr id="5" name="Picture 5" descr="A picture containing graphical user interface&#10;&#10;Description automatically generated">
            <a:extLst>
              <a:ext uri="{FF2B5EF4-FFF2-40B4-BE49-F238E27FC236}">
                <a16:creationId xmlns:a16="http://schemas.microsoft.com/office/drawing/2014/main" id="{DE5E8D0E-C5E2-F922-3F4E-17A7F3BD7B1E}"/>
              </a:ext>
            </a:extLst>
          </p:cNvPr>
          <p:cNvPicPr>
            <a:picLocks noChangeAspect="1"/>
          </p:cNvPicPr>
          <p:nvPr/>
        </p:nvPicPr>
        <p:blipFill>
          <a:blip r:embed="rId2"/>
          <a:stretch>
            <a:fillRect/>
          </a:stretch>
        </p:blipFill>
        <p:spPr>
          <a:xfrm>
            <a:off x="822960" y="687679"/>
            <a:ext cx="7216140" cy="4316783"/>
          </a:xfrm>
          <a:prstGeom prst="rect">
            <a:avLst/>
          </a:prstGeom>
        </p:spPr>
      </p:pic>
    </p:spTree>
    <p:extLst>
      <p:ext uri="{BB962C8B-B14F-4D97-AF65-F5344CB8AC3E}">
        <p14:creationId xmlns:p14="http://schemas.microsoft.com/office/powerpoint/2010/main" val="299336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99158C-0044-5E8C-EAEC-26302DEA4B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sp>
        <p:nvSpPr>
          <p:cNvPr id="6" name="TextBox 1">
            <a:extLst>
              <a:ext uri="{FF2B5EF4-FFF2-40B4-BE49-F238E27FC236}">
                <a16:creationId xmlns:a16="http://schemas.microsoft.com/office/drawing/2014/main" id="{CC587AC8-C612-65D1-ECF5-FC7273A97D06}"/>
              </a:ext>
            </a:extLst>
          </p:cNvPr>
          <p:cNvSpPr txBox="1"/>
          <p:nvPr/>
        </p:nvSpPr>
        <p:spPr>
          <a:xfrm>
            <a:off x="1455420" y="33370"/>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POINTER TEST</a:t>
            </a:r>
          </a:p>
        </p:txBody>
      </p:sp>
      <p:pic>
        <p:nvPicPr>
          <p:cNvPr id="5" name="Picture 4">
            <a:extLst>
              <a:ext uri="{FF2B5EF4-FFF2-40B4-BE49-F238E27FC236}">
                <a16:creationId xmlns:a16="http://schemas.microsoft.com/office/drawing/2014/main" id="{9D44F1A9-5C4F-48BB-94FE-1D43E546A4C3}"/>
              </a:ext>
            </a:extLst>
          </p:cNvPr>
          <p:cNvPicPr>
            <a:picLocks noChangeAspect="1"/>
          </p:cNvPicPr>
          <p:nvPr/>
        </p:nvPicPr>
        <p:blipFill>
          <a:blip r:embed="rId2"/>
          <a:stretch>
            <a:fillRect/>
          </a:stretch>
        </p:blipFill>
        <p:spPr>
          <a:xfrm>
            <a:off x="1598315" y="402702"/>
            <a:ext cx="6339641" cy="4617514"/>
          </a:xfrm>
          <a:prstGeom prst="rect">
            <a:avLst/>
          </a:prstGeom>
        </p:spPr>
      </p:pic>
    </p:spTree>
    <p:extLst>
      <p:ext uri="{BB962C8B-B14F-4D97-AF65-F5344CB8AC3E}">
        <p14:creationId xmlns:p14="http://schemas.microsoft.com/office/powerpoint/2010/main" val="130847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519E-B177-C105-D977-067CA5DE92B2}"/>
              </a:ext>
            </a:extLst>
          </p:cNvPr>
          <p:cNvSpPr>
            <a:spLocks noGrp="1"/>
          </p:cNvSpPr>
          <p:nvPr>
            <p:ph type="title"/>
          </p:nvPr>
        </p:nvSpPr>
        <p:spPr>
          <a:xfrm>
            <a:off x="1131395" y="554165"/>
            <a:ext cx="5067539" cy="3934902"/>
          </a:xfrm>
        </p:spPr>
        <p:txBody>
          <a:bodyPr/>
          <a:lstStyle/>
          <a:p>
            <a:r>
              <a:rPr lang="en-US"/>
              <a:t>PART-A</a:t>
            </a:r>
            <a:br>
              <a:rPr lang="en-US"/>
            </a:br>
            <a:br>
              <a:rPr lang="en-US"/>
            </a:br>
            <a:r>
              <a:rPr lang="en-US"/>
              <a:t>Check the correctness of the programs using the VM emulator and supplied test script. Comprehend the lines of codes. (You may be asked to explain the lines of codes). </a:t>
            </a:r>
          </a:p>
        </p:txBody>
      </p:sp>
      <p:sp>
        <p:nvSpPr>
          <p:cNvPr id="3" name="Slide Number Placeholder 2">
            <a:extLst>
              <a:ext uri="{FF2B5EF4-FFF2-40B4-BE49-F238E27FC236}">
                <a16:creationId xmlns:a16="http://schemas.microsoft.com/office/drawing/2014/main" id="{6BD5600D-94CB-ACFE-E7C1-E1AE1CAEAB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a:t>
            </a:fld>
            <a:endParaRPr lang="en"/>
          </a:p>
        </p:txBody>
      </p:sp>
    </p:spTree>
    <p:extLst>
      <p:ext uri="{BB962C8B-B14F-4D97-AF65-F5344CB8AC3E}">
        <p14:creationId xmlns:p14="http://schemas.microsoft.com/office/powerpoint/2010/main" val="100518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99158C-0044-5E8C-EAEC-26302DEA4B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40</a:t>
            </a:fld>
            <a:endParaRPr lang="en"/>
          </a:p>
        </p:txBody>
      </p:sp>
      <p:sp>
        <p:nvSpPr>
          <p:cNvPr id="4" name="TextBox 3">
            <a:extLst>
              <a:ext uri="{FF2B5EF4-FFF2-40B4-BE49-F238E27FC236}">
                <a16:creationId xmlns:a16="http://schemas.microsoft.com/office/drawing/2014/main" id="{ADFDFFD0-5E7F-946E-8C3E-2E45EE00538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1">
            <a:extLst>
              <a:ext uri="{FF2B5EF4-FFF2-40B4-BE49-F238E27FC236}">
                <a16:creationId xmlns:a16="http://schemas.microsoft.com/office/drawing/2014/main" id="{CC587AC8-C612-65D1-ECF5-FC7273A97D06}"/>
              </a:ext>
            </a:extLst>
          </p:cNvPr>
          <p:cNvSpPr txBox="1"/>
          <p:nvPr/>
        </p:nvSpPr>
        <p:spPr>
          <a:xfrm>
            <a:off x="1455420" y="33370"/>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POINTER TEST</a:t>
            </a:r>
          </a:p>
        </p:txBody>
      </p:sp>
      <p:pic>
        <p:nvPicPr>
          <p:cNvPr id="7" name="Picture 7" descr="A picture containing graphical user interface&#10;&#10;Description automatically generated">
            <a:extLst>
              <a:ext uri="{FF2B5EF4-FFF2-40B4-BE49-F238E27FC236}">
                <a16:creationId xmlns:a16="http://schemas.microsoft.com/office/drawing/2014/main" id="{2C561BF2-7291-AB8B-431F-10E995E32E3D}"/>
              </a:ext>
            </a:extLst>
          </p:cNvPr>
          <p:cNvPicPr>
            <a:picLocks noChangeAspect="1"/>
          </p:cNvPicPr>
          <p:nvPr/>
        </p:nvPicPr>
        <p:blipFill>
          <a:blip r:embed="rId2"/>
          <a:stretch>
            <a:fillRect/>
          </a:stretch>
        </p:blipFill>
        <p:spPr>
          <a:xfrm>
            <a:off x="1455420" y="530576"/>
            <a:ext cx="6858000" cy="4493829"/>
          </a:xfrm>
          <a:prstGeom prst="rect">
            <a:avLst/>
          </a:prstGeom>
        </p:spPr>
      </p:pic>
    </p:spTree>
    <p:extLst>
      <p:ext uri="{BB962C8B-B14F-4D97-AF65-F5344CB8AC3E}">
        <p14:creationId xmlns:p14="http://schemas.microsoft.com/office/powerpoint/2010/main" val="73664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619F6-50B4-FD2B-37F2-721CAE9E41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41</a:t>
            </a:fld>
            <a:endParaRPr lang="en"/>
          </a:p>
        </p:txBody>
      </p:sp>
      <p:sp>
        <p:nvSpPr>
          <p:cNvPr id="4" name="TextBox 1">
            <a:extLst>
              <a:ext uri="{FF2B5EF4-FFF2-40B4-BE49-F238E27FC236}">
                <a16:creationId xmlns:a16="http://schemas.microsoft.com/office/drawing/2014/main" id="{FB63B2CD-E52B-CCD3-626B-9316328D0893}"/>
              </a:ext>
            </a:extLst>
          </p:cNvPr>
          <p:cNvSpPr txBox="1"/>
          <p:nvPr/>
        </p:nvSpPr>
        <p:spPr>
          <a:xfrm>
            <a:off x="914876" y="97428"/>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STATIC TEST</a:t>
            </a:r>
          </a:p>
        </p:txBody>
      </p:sp>
      <p:pic>
        <p:nvPicPr>
          <p:cNvPr id="6" name="Picture 5">
            <a:extLst>
              <a:ext uri="{FF2B5EF4-FFF2-40B4-BE49-F238E27FC236}">
                <a16:creationId xmlns:a16="http://schemas.microsoft.com/office/drawing/2014/main" id="{C1754F94-CD4D-4CC9-AFFB-25E26AAE46F5}"/>
              </a:ext>
            </a:extLst>
          </p:cNvPr>
          <p:cNvPicPr>
            <a:picLocks noChangeAspect="1"/>
          </p:cNvPicPr>
          <p:nvPr/>
        </p:nvPicPr>
        <p:blipFill>
          <a:blip r:embed="rId2"/>
          <a:stretch>
            <a:fillRect/>
          </a:stretch>
        </p:blipFill>
        <p:spPr>
          <a:xfrm>
            <a:off x="1709942" y="502647"/>
            <a:ext cx="6490607" cy="4543425"/>
          </a:xfrm>
          <a:prstGeom prst="rect">
            <a:avLst/>
          </a:prstGeom>
        </p:spPr>
      </p:pic>
    </p:spTree>
    <p:extLst>
      <p:ext uri="{BB962C8B-B14F-4D97-AF65-F5344CB8AC3E}">
        <p14:creationId xmlns:p14="http://schemas.microsoft.com/office/powerpoint/2010/main" val="3755178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619F6-50B4-FD2B-37F2-721CAE9E41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42</a:t>
            </a:fld>
            <a:endParaRPr lang="en"/>
          </a:p>
        </p:txBody>
      </p:sp>
      <p:sp>
        <p:nvSpPr>
          <p:cNvPr id="4" name="TextBox 1">
            <a:extLst>
              <a:ext uri="{FF2B5EF4-FFF2-40B4-BE49-F238E27FC236}">
                <a16:creationId xmlns:a16="http://schemas.microsoft.com/office/drawing/2014/main" id="{FB63B2CD-E52B-CCD3-626B-9316328D0893}"/>
              </a:ext>
            </a:extLst>
          </p:cNvPr>
          <p:cNvSpPr txBox="1"/>
          <p:nvPr/>
        </p:nvSpPr>
        <p:spPr>
          <a:xfrm>
            <a:off x="943451" y="133315"/>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STATIC TEST</a:t>
            </a:r>
          </a:p>
        </p:txBody>
      </p:sp>
      <p:pic>
        <p:nvPicPr>
          <p:cNvPr id="6" name="Picture 5">
            <a:extLst>
              <a:ext uri="{FF2B5EF4-FFF2-40B4-BE49-F238E27FC236}">
                <a16:creationId xmlns:a16="http://schemas.microsoft.com/office/drawing/2014/main" id="{D9DB136B-B43A-4D9F-B534-CF604A1C0A36}"/>
              </a:ext>
            </a:extLst>
          </p:cNvPr>
          <p:cNvPicPr>
            <a:picLocks noChangeAspect="1"/>
          </p:cNvPicPr>
          <p:nvPr/>
        </p:nvPicPr>
        <p:blipFill>
          <a:blip r:embed="rId2"/>
          <a:stretch>
            <a:fillRect/>
          </a:stretch>
        </p:blipFill>
        <p:spPr>
          <a:xfrm>
            <a:off x="1410108" y="538197"/>
            <a:ext cx="6766696" cy="4471988"/>
          </a:xfrm>
          <a:prstGeom prst="rect">
            <a:avLst/>
          </a:prstGeom>
        </p:spPr>
      </p:pic>
    </p:spTree>
    <p:extLst>
      <p:ext uri="{BB962C8B-B14F-4D97-AF65-F5344CB8AC3E}">
        <p14:creationId xmlns:p14="http://schemas.microsoft.com/office/powerpoint/2010/main" val="3597958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619F6-50B4-FD2B-37F2-721CAE9E41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43</a:t>
            </a:fld>
            <a:endParaRPr lang="en"/>
          </a:p>
        </p:txBody>
      </p:sp>
      <p:sp>
        <p:nvSpPr>
          <p:cNvPr id="4" name="TextBox 1">
            <a:extLst>
              <a:ext uri="{FF2B5EF4-FFF2-40B4-BE49-F238E27FC236}">
                <a16:creationId xmlns:a16="http://schemas.microsoft.com/office/drawing/2014/main" id="{FB63B2CD-E52B-CCD3-626B-9316328D0893}"/>
              </a:ext>
            </a:extLst>
          </p:cNvPr>
          <p:cNvSpPr txBox="1"/>
          <p:nvPr/>
        </p:nvSpPr>
        <p:spPr>
          <a:xfrm>
            <a:off x="943451" y="133315"/>
            <a:ext cx="3067879"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Acme" panose="020B0604020202020204" charset="0"/>
              </a:rPr>
              <a:t>STATIC TEST</a:t>
            </a:r>
          </a:p>
        </p:txBody>
      </p:sp>
      <p:pic>
        <p:nvPicPr>
          <p:cNvPr id="5" name="Picture 5" descr="A picture containing graphical user interface&#10;&#10;Description automatically generated">
            <a:extLst>
              <a:ext uri="{FF2B5EF4-FFF2-40B4-BE49-F238E27FC236}">
                <a16:creationId xmlns:a16="http://schemas.microsoft.com/office/drawing/2014/main" id="{1336F7B6-4AA5-F916-F1B4-074850BE21F1}"/>
              </a:ext>
            </a:extLst>
          </p:cNvPr>
          <p:cNvPicPr>
            <a:picLocks noChangeAspect="1"/>
          </p:cNvPicPr>
          <p:nvPr/>
        </p:nvPicPr>
        <p:blipFill>
          <a:blip r:embed="rId2"/>
          <a:stretch>
            <a:fillRect/>
          </a:stretch>
        </p:blipFill>
        <p:spPr>
          <a:xfrm>
            <a:off x="1036320" y="620995"/>
            <a:ext cx="7086600" cy="4389190"/>
          </a:xfrm>
          <a:prstGeom prst="rect">
            <a:avLst/>
          </a:prstGeom>
        </p:spPr>
      </p:pic>
    </p:spTree>
    <p:extLst>
      <p:ext uri="{BB962C8B-B14F-4D97-AF65-F5344CB8AC3E}">
        <p14:creationId xmlns:p14="http://schemas.microsoft.com/office/powerpoint/2010/main" val="3810701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0" y="2163693"/>
            <a:ext cx="6400800" cy="81611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000" b="0" i="0" u="none" strike="noStrike" baseline="0" dirty="0">
                <a:latin typeface="CIDFont+F1"/>
              </a:rPr>
              <a:t>Explain in detail various memory segments</a:t>
            </a:r>
            <a:br>
              <a:rPr lang="en-US" sz="2000" b="0" i="0" u="none" strike="noStrike" baseline="0" dirty="0">
                <a:latin typeface="CIDFont+F1"/>
              </a:rPr>
            </a:br>
            <a:r>
              <a:rPr lang="en-US" sz="2000" b="0" i="0" u="none" strike="noStrike" baseline="0" dirty="0">
                <a:latin typeface="CIDFont+F1"/>
              </a:rPr>
              <a:t> and </a:t>
            </a:r>
            <a:br>
              <a:rPr lang="en-US" sz="2000" b="0" i="0" u="none" strike="noStrike" baseline="0" dirty="0">
                <a:latin typeface="CIDFont+F1"/>
              </a:rPr>
            </a:br>
            <a:r>
              <a:rPr lang="en-US" sz="2000" b="0" i="0" u="none" strike="noStrike" baseline="0" dirty="0">
                <a:latin typeface="CIDFont+F1"/>
              </a:rPr>
              <a:t>its VM Implementation and assembly pseudo codes.</a:t>
            </a:r>
            <a:endParaRPr sz="2000" dirty="0"/>
          </a:p>
        </p:txBody>
      </p:sp>
      <p:sp>
        <p:nvSpPr>
          <p:cNvPr id="110" name="Google Shape;110;p15"/>
          <p:cNvSpPr/>
          <p:nvPr/>
        </p:nvSpPr>
        <p:spPr>
          <a:xfrm>
            <a:off x="7162390" y="2571750"/>
            <a:ext cx="1204570" cy="2326298"/>
          </a:xfrm>
          <a:prstGeom prst="rect">
            <a:avLst/>
          </a:prstGeom>
        </p:spPr>
        <p:txBody>
          <a:bodyPr>
            <a:prstTxWarp prst="textPlain">
              <a:avLst/>
            </a:prstTxWarp>
          </a:bodyPr>
          <a:lstStyle/>
          <a:p>
            <a:pPr lvl="0" algn="ctr"/>
            <a:r>
              <a:rPr lang="en-IN" dirty="0">
                <a:gradFill>
                  <a:gsLst>
                    <a:gs pos="0">
                      <a:schemeClr val="accent3"/>
                    </a:gs>
                    <a:gs pos="100000">
                      <a:schemeClr val="accent4"/>
                    </a:gs>
                  </a:gsLst>
                  <a:lin ang="5400700" scaled="0"/>
                </a:gradFill>
                <a:latin typeface="Fira Sans;600"/>
              </a:rPr>
              <a:t>2</a:t>
            </a:r>
            <a:endParaRPr b="0" i="0" dirty="0">
              <a:ln>
                <a:noFill/>
              </a:ln>
              <a:gradFill>
                <a:gsLst>
                  <a:gs pos="0">
                    <a:schemeClr val="accent3"/>
                  </a:gs>
                  <a:gs pos="100000">
                    <a:schemeClr val="accent4"/>
                  </a:gs>
                </a:gsLst>
                <a:lin ang="5400700" scaled="0"/>
              </a:gradFill>
              <a:latin typeface="Fira Sans;600"/>
            </a:endParaRPr>
          </a:p>
        </p:txBody>
      </p:sp>
      <p:sp>
        <p:nvSpPr>
          <p:cNvPr id="2" name="TextBox 1">
            <a:extLst>
              <a:ext uri="{FF2B5EF4-FFF2-40B4-BE49-F238E27FC236}">
                <a16:creationId xmlns:a16="http://schemas.microsoft.com/office/drawing/2014/main" id="{B6C0C50D-EBFD-EB9A-C7F7-13654041B5CD}"/>
              </a:ext>
            </a:extLst>
          </p:cNvPr>
          <p:cNvSpPr txBox="1"/>
          <p:nvPr/>
        </p:nvSpPr>
        <p:spPr>
          <a:xfrm>
            <a:off x="1831808" y="443363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410433"/>
                </a:solidFill>
                <a:latin typeface="Fira Sans Light"/>
              </a:rPr>
              <a:t>Vikhyat Bansal</a:t>
            </a:r>
            <a:endParaRPr lang="en-US" sz="1600"/>
          </a:p>
        </p:txBody>
      </p:sp>
    </p:spTree>
    <p:extLst>
      <p:ext uri="{BB962C8B-B14F-4D97-AF65-F5344CB8AC3E}">
        <p14:creationId xmlns:p14="http://schemas.microsoft.com/office/powerpoint/2010/main" val="1456342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itle 2">
            <a:extLst>
              <a:ext uri="{FF2B5EF4-FFF2-40B4-BE49-F238E27FC236}">
                <a16:creationId xmlns:a16="http://schemas.microsoft.com/office/drawing/2014/main" id="{BC5B5016-7293-44B9-B1F4-BE79DCEF6253}"/>
              </a:ext>
            </a:extLst>
          </p:cNvPr>
          <p:cNvSpPr>
            <a:spLocks noGrp="1"/>
          </p:cNvSpPr>
          <p:nvPr>
            <p:ph type="title"/>
          </p:nvPr>
        </p:nvSpPr>
        <p:spPr>
          <a:xfrm>
            <a:off x="1090950" y="153488"/>
            <a:ext cx="6962100" cy="396300"/>
          </a:xfrm>
        </p:spPr>
        <p:txBody>
          <a:bodyPr/>
          <a:lstStyle/>
          <a:p>
            <a:pPr algn="ctr"/>
            <a:r>
              <a:rPr lang="en-IN" dirty="0"/>
              <a:t>Virtual Memory Segments</a:t>
            </a:r>
          </a:p>
        </p:txBody>
      </p:sp>
      <p:sp>
        <p:nvSpPr>
          <p:cNvPr id="4" name="TextBox 3">
            <a:extLst>
              <a:ext uri="{FF2B5EF4-FFF2-40B4-BE49-F238E27FC236}">
                <a16:creationId xmlns:a16="http://schemas.microsoft.com/office/drawing/2014/main" id="{4F1DA962-6C9F-41BC-A6A1-55EDA5C780D9}"/>
              </a:ext>
            </a:extLst>
          </p:cNvPr>
          <p:cNvSpPr txBox="1"/>
          <p:nvPr/>
        </p:nvSpPr>
        <p:spPr>
          <a:xfrm>
            <a:off x="329111" y="755728"/>
            <a:ext cx="6736557" cy="523220"/>
          </a:xfrm>
          <a:prstGeom prst="rect">
            <a:avLst/>
          </a:prstGeom>
          <a:noFill/>
        </p:spPr>
        <p:txBody>
          <a:bodyPr wrap="square" rtlCol="0">
            <a:spAutoFit/>
          </a:bodyPr>
          <a:lstStyle/>
          <a:p>
            <a:r>
              <a:rPr lang="en-IN" dirty="0"/>
              <a:t>Virtual:</a:t>
            </a:r>
            <a:br>
              <a:rPr lang="en-IN" dirty="0"/>
            </a:br>
            <a:r>
              <a:rPr lang="en-US" b="0" i="0" dirty="0">
                <a:solidFill>
                  <a:schemeClr val="tx2">
                    <a:lumMod val="10000"/>
                  </a:schemeClr>
                </a:solidFill>
                <a:effectLst/>
                <a:latin typeface="Adobe Devanagari" panose="02040503050201020203" pitchFamily="18" charset="0"/>
                <a:cs typeface="Adobe Devanagari" panose="02040503050201020203" pitchFamily="18" charset="0"/>
              </a:rPr>
              <a:t>not physically existing as such but made by software to appear to do so.</a:t>
            </a:r>
            <a:r>
              <a:rPr lang="en-IN" dirty="0">
                <a:solidFill>
                  <a:schemeClr val="tx2">
                    <a:lumMod val="10000"/>
                  </a:schemeClr>
                </a:solidFill>
                <a:latin typeface="Adobe Devanagari" panose="02040503050201020203" pitchFamily="18" charset="0"/>
                <a:cs typeface="Adobe Devanagari" panose="02040503050201020203" pitchFamily="18" charset="0"/>
              </a:rPr>
              <a:t> </a:t>
            </a:r>
          </a:p>
        </p:txBody>
      </p:sp>
      <p:sp>
        <p:nvSpPr>
          <p:cNvPr id="20" name="TextBox 19">
            <a:extLst>
              <a:ext uri="{FF2B5EF4-FFF2-40B4-BE49-F238E27FC236}">
                <a16:creationId xmlns:a16="http://schemas.microsoft.com/office/drawing/2014/main" id="{7032085E-43C4-451B-BFB4-930583C48C83}"/>
              </a:ext>
            </a:extLst>
          </p:cNvPr>
          <p:cNvSpPr txBox="1"/>
          <p:nvPr/>
        </p:nvSpPr>
        <p:spPr>
          <a:xfrm>
            <a:off x="329112" y="1386758"/>
            <a:ext cx="6736557" cy="2462213"/>
          </a:xfrm>
          <a:prstGeom prst="rect">
            <a:avLst/>
          </a:prstGeom>
          <a:noFill/>
        </p:spPr>
        <p:txBody>
          <a:bodyPr wrap="square" rtlCol="0">
            <a:spAutoFit/>
          </a:bodyPr>
          <a:lstStyle/>
          <a:p>
            <a:pPr algn="l"/>
            <a:r>
              <a:rPr lang="en-IN" dirty="0">
                <a:solidFill>
                  <a:schemeClr val="tx2">
                    <a:lumMod val="10000"/>
                  </a:schemeClr>
                </a:solidFill>
              </a:rPr>
              <a:t>Memory </a:t>
            </a:r>
            <a:r>
              <a:rPr lang="en-IN" dirty="0">
                <a:solidFill>
                  <a:schemeClr val="tx2">
                    <a:lumMod val="10000"/>
                  </a:schemeClr>
                </a:solidFill>
                <a:latin typeface="Adobe Devanagari" panose="02040503050201020203" pitchFamily="18" charset="0"/>
                <a:cs typeface="Adobe Devanagari" panose="02040503050201020203" pitchFamily="18" charset="0"/>
              </a:rPr>
              <a:t>Segments:</a:t>
            </a:r>
            <a:br>
              <a:rPr lang="en-IN" dirty="0">
                <a:solidFill>
                  <a:schemeClr val="tx2">
                    <a:lumMod val="10000"/>
                  </a:schemeClr>
                </a:solidFill>
                <a:latin typeface="Adobe Devanagari" panose="02040503050201020203" pitchFamily="18" charset="0"/>
                <a:cs typeface="Adobe Devanagari" panose="02040503050201020203" pitchFamily="18" charset="0"/>
              </a:rPr>
            </a:br>
            <a:r>
              <a:rPr lang="en-US" b="0" i="0" dirty="0">
                <a:solidFill>
                  <a:schemeClr val="tx2">
                    <a:lumMod val="10000"/>
                  </a:schemeClr>
                </a:solidFill>
                <a:effectLst/>
                <a:latin typeface="Adobe Devanagari" panose="02040503050201020203" pitchFamily="18" charset="0"/>
                <a:cs typeface="Adobe Devanagari" panose="02040503050201020203" pitchFamily="18" charset="0"/>
              </a:rPr>
              <a:t>Memory is one of the most important resources on a computing system, and its management is primary in every environment. In a bid to use memory efficiently and effectively, a number of techniques have been developed to properly manage it. One of these memory management techniques is known as memory segmentation (MS).</a:t>
            </a:r>
          </a:p>
          <a:p>
            <a:pPr algn="l"/>
            <a:r>
              <a:rPr lang="en-US" b="1" i="0" dirty="0">
                <a:solidFill>
                  <a:schemeClr val="tx2">
                    <a:lumMod val="10000"/>
                  </a:schemeClr>
                </a:solidFill>
                <a:effectLst/>
                <a:latin typeface="Adobe Devanagari" panose="02040503050201020203" pitchFamily="18" charset="0"/>
                <a:cs typeface="Adobe Devanagari" panose="02040503050201020203" pitchFamily="18" charset="0"/>
              </a:rPr>
              <a:t>Memory segmentation</a:t>
            </a:r>
            <a:r>
              <a:rPr lang="en-US" b="0" i="0" dirty="0">
                <a:solidFill>
                  <a:schemeClr val="tx2">
                    <a:lumMod val="10000"/>
                  </a:schemeClr>
                </a:solidFill>
                <a:effectLst/>
                <a:latin typeface="Adobe Devanagari" panose="02040503050201020203" pitchFamily="18" charset="0"/>
                <a:cs typeface="Adobe Devanagari" panose="02040503050201020203" pitchFamily="18" charset="0"/>
              </a:rPr>
              <a:t> is a system of segmenting processes that loads information into different addressed spaces in memory.</a:t>
            </a:r>
          </a:p>
          <a:p>
            <a:pPr algn="l"/>
            <a:r>
              <a:rPr lang="en-US" b="0" i="0" dirty="0">
                <a:solidFill>
                  <a:schemeClr val="tx2">
                    <a:lumMod val="10000"/>
                  </a:schemeClr>
                </a:solidFill>
                <a:effectLst/>
                <a:latin typeface="Adobe Devanagari" panose="02040503050201020203" pitchFamily="18" charset="0"/>
                <a:cs typeface="Adobe Devanagari" panose="02040503050201020203" pitchFamily="18" charset="0"/>
              </a:rPr>
              <a:t>Once the process of segmentation occurs, the entire process can be loaded into different areas in memory instead of one contiguous space. Loading smaller segments of the process into memory allows the physical memory to be used more efficiently.</a:t>
            </a:r>
          </a:p>
          <a:p>
            <a:r>
              <a:rPr lang="en-IN" dirty="0">
                <a:solidFill>
                  <a:schemeClr val="tx2">
                    <a:lumMod val="10000"/>
                  </a:schemeClr>
                </a:solidFill>
              </a:rPr>
              <a:t> </a:t>
            </a:r>
          </a:p>
        </p:txBody>
      </p:sp>
      <p:sp>
        <p:nvSpPr>
          <p:cNvPr id="5" name="TextBox 4">
            <a:extLst>
              <a:ext uri="{FF2B5EF4-FFF2-40B4-BE49-F238E27FC236}">
                <a16:creationId xmlns:a16="http://schemas.microsoft.com/office/drawing/2014/main" id="{E0BE4F3A-5141-4C41-AE16-12353FF56239}"/>
              </a:ext>
            </a:extLst>
          </p:cNvPr>
          <p:cNvSpPr txBox="1"/>
          <p:nvPr/>
        </p:nvSpPr>
        <p:spPr>
          <a:xfrm>
            <a:off x="329111" y="3848971"/>
            <a:ext cx="7222331" cy="738664"/>
          </a:xfrm>
          <a:prstGeom prst="rect">
            <a:avLst/>
          </a:prstGeom>
          <a:noFill/>
        </p:spPr>
        <p:txBody>
          <a:bodyPr wrap="square" rtlCol="0">
            <a:spAutoFit/>
          </a:bodyPr>
          <a:lstStyle/>
          <a:p>
            <a:pPr algn="ctr"/>
            <a:r>
              <a:rPr lang="en-IN" b="1" dirty="0"/>
              <a:t>Both the definitions together create Virtual memory segments of VM</a:t>
            </a:r>
            <a:br>
              <a:rPr lang="en-IN" b="1" dirty="0"/>
            </a:br>
            <a:r>
              <a:rPr lang="en-IN" b="1" dirty="0"/>
              <a:t> in</a:t>
            </a:r>
            <a:br>
              <a:rPr lang="en-IN" b="1" dirty="0"/>
            </a:br>
            <a:r>
              <a:rPr lang="en-IN" b="1" dirty="0"/>
              <a:t> HACK programming language</a:t>
            </a:r>
          </a:p>
        </p:txBody>
      </p:sp>
      <p:pic>
        <p:nvPicPr>
          <p:cNvPr id="6" name="Picture 5">
            <a:extLst>
              <a:ext uri="{FF2B5EF4-FFF2-40B4-BE49-F238E27FC236}">
                <a16:creationId xmlns:a16="http://schemas.microsoft.com/office/drawing/2014/main" id="{DF14E1E5-6A79-4CCB-A977-B885579A4967}"/>
              </a:ext>
            </a:extLst>
          </p:cNvPr>
          <p:cNvPicPr>
            <a:picLocks noChangeAspect="1"/>
          </p:cNvPicPr>
          <p:nvPr/>
        </p:nvPicPr>
        <p:blipFill>
          <a:blip r:embed="rId3"/>
          <a:stretch>
            <a:fillRect/>
          </a:stretch>
        </p:blipFill>
        <p:spPr>
          <a:xfrm>
            <a:off x="7065668" y="1294529"/>
            <a:ext cx="1678283" cy="25544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itle 2">
            <a:extLst>
              <a:ext uri="{FF2B5EF4-FFF2-40B4-BE49-F238E27FC236}">
                <a16:creationId xmlns:a16="http://schemas.microsoft.com/office/drawing/2014/main" id="{BC5B5016-7293-44B9-B1F4-BE79DCEF6253}"/>
              </a:ext>
            </a:extLst>
          </p:cNvPr>
          <p:cNvSpPr>
            <a:spLocks noGrp="1"/>
          </p:cNvSpPr>
          <p:nvPr>
            <p:ph type="title"/>
          </p:nvPr>
        </p:nvSpPr>
        <p:spPr>
          <a:xfrm>
            <a:off x="1090950" y="85906"/>
            <a:ext cx="6962100" cy="396300"/>
          </a:xfrm>
        </p:spPr>
        <p:txBody>
          <a:bodyPr/>
          <a:lstStyle/>
          <a:p>
            <a:pPr algn="ctr"/>
            <a:r>
              <a:rPr lang="en-US" dirty="0"/>
              <a:t>Different Memory Segments</a:t>
            </a:r>
            <a:endParaRPr lang="en-IN" dirty="0"/>
          </a:p>
        </p:txBody>
      </p:sp>
      <p:sp>
        <p:nvSpPr>
          <p:cNvPr id="2" name="TextBox 1">
            <a:extLst>
              <a:ext uri="{FF2B5EF4-FFF2-40B4-BE49-F238E27FC236}">
                <a16:creationId xmlns:a16="http://schemas.microsoft.com/office/drawing/2014/main" id="{5E8DB539-677E-435D-8351-0FF94E0D1C8E}"/>
              </a:ext>
            </a:extLst>
          </p:cNvPr>
          <p:cNvSpPr txBox="1"/>
          <p:nvPr/>
        </p:nvSpPr>
        <p:spPr>
          <a:xfrm>
            <a:off x="366808" y="482206"/>
            <a:ext cx="2607469" cy="4616648"/>
          </a:xfrm>
          <a:prstGeom prst="rect">
            <a:avLst/>
          </a:prstGeom>
          <a:noFill/>
        </p:spPr>
        <p:txBody>
          <a:bodyPr wrap="square" rtlCol="0">
            <a:spAutoFit/>
          </a:bodyPr>
          <a:lstStyle/>
          <a:p>
            <a:pPr marL="285750" indent="-285750">
              <a:buFont typeface="Arial" panose="020B0604020202020204" pitchFamily="34" charset="0"/>
              <a:buChar char="•"/>
            </a:pPr>
            <a:r>
              <a:rPr lang="en-US" dirty="0"/>
              <a:t>Argument: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br>
              <a:rPr lang="en-US" dirty="0"/>
            </a:b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Local: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br>
              <a:rPr lang="en-US" dirty="0"/>
            </a:br>
            <a:endParaRPr lang="en-US" dirty="0"/>
          </a:p>
          <a:p>
            <a:pPr marL="285750" indent="-285750">
              <a:buFont typeface="Arial" panose="020B0604020202020204" pitchFamily="34" charset="0"/>
              <a:buChar char="•"/>
            </a:pPr>
            <a:r>
              <a:rPr lang="en-US" dirty="0"/>
              <a:t>Static:</a:t>
            </a:r>
          </a:p>
          <a:p>
            <a:endParaRPr lang="en-US" dirty="0"/>
          </a:p>
          <a:p>
            <a:endParaRPr lang="en-US" dirty="0"/>
          </a:p>
          <a:p>
            <a:endParaRPr lang="en-US" dirty="0"/>
          </a:p>
          <a:p>
            <a:endParaRPr lang="en-US" dirty="0"/>
          </a:p>
          <a:p>
            <a:endParaRPr lang="en-US" dirty="0"/>
          </a:p>
          <a:p>
            <a:endParaRPr lang="en-US" dirty="0"/>
          </a:p>
          <a:p>
            <a:endParaRPr lang="en-IN" dirty="0"/>
          </a:p>
        </p:txBody>
      </p:sp>
      <p:pic>
        <p:nvPicPr>
          <p:cNvPr id="7" name="Picture 6">
            <a:extLst>
              <a:ext uri="{FF2B5EF4-FFF2-40B4-BE49-F238E27FC236}">
                <a16:creationId xmlns:a16="http://schemas.microsoft.com/office/drawing/2014/main" id="{712B5E97-A209-4368-80BF-258A5A9B98A2}"/>
              </a:ext>
            </a:extLst>
          </p:cNvPr>
          <p:cNvPicPr>
            <a:picLocks noChangeAspect="1"/>
          </p:cNvPicPr>
          <p:nvPr/>
        </p:nvPicPr>
        <p:blipFill>
          <a:blip r:embed="rId3"/>
          <a:stretch>
            <a:fillRect/>
          </a:stretch>
        </p:blipFill>
        <p:spPr>
          <a:xfrm>
            <a:off x="1411307" y="915995"/>
            <a:ext cx="6233076" cy="946315"/>
          </a:xfrm>
          <a:prstGeom prst="rect">
            <a:avLst/>
          </a:prstGeom>
        </p:spPr>
      </p:pic>
      <p:pic>
        <p:nvPicPr>
          <p:cNvPr id="13" name="Picture 12">
            <a:extLst>
              <a:ext uri="{FF2B5EF4-FFF2-40B4-BE49-F238E27FC236}">
                <a16:creationId xmlns:a16="http://schemas.microsoft.com/office/drawing/2014/main" id="{B6735016-C07A-408D-BA2C-42D1F4A3771A}"/>
              </a:ext>
            </a:extLst>
          </p:cNvPr>
          <p:cNvPicPr>
            <a:picLocks noChangeAspect="1"/>
          </p:cNvPicPr>
          <p:nvPr/>
        </p:nvPicPr>
        <p:blipFill>
          <a:blip r:embed="rId4"/>
          <a:stretch>
            <a:fillRect/>
          </a:stretch>
        </p:blipFill>
        <p:spPr>
          <a:xfrm>
            <a:off x="1411308" y="2258610"/>
            <a:ext cx="6233076" cy="946315"/>
          </a:xfrm>
          <a:prstGeom prst="rect">
            <a:avLst/>
          </a:prstGeom>
        </p:spPr>
      </p:pic>
      <p:pic>
        <p:nvPicPr>
          <p:cNvPr id="17" name="Picture 16">
            <a:extLst>
              <a:ext uri="{FF2B5EF4-FFF2-40B4-BE49-F238E27FC236}">
                <a16:creationId xmlns:a16="http://schemas.microsoft.com/office/drawing/2014/main" id="{74DA1FCC-5ECE-46E5-B94C-515DF143B887}"/>
              </a:ext>
            </a:extLst>
          </p:cNvPr>
          <p:cNvPicPr>
            <a:picLocks noChangeAspect="1"/>
          </p:cNvPicPr>
          <p:nvPr/>
        </p:nvPicPr>
        <p:blipFill>
          <a:blip r:embed="rId5"/>
          <a:stretch>
            <a:fillRect/>
          </a:stretch>
        </p:blipFill>
        <p:spPr>
          <a:xfrm>
            <a:off x="1411307" y="3601225"/>
            <a:ext cx="6233076" cy="946315"/>
          </a:xfrm>
          <a:prstGeom prst="rect">
            <a:avLst/>
          </a:prstGeom>
        </p:spPr>
      </p:pic>
    </p:spTree>
    <p:extLst>
      <p:ext uri="{BB962C8B-B14F-4D97-AF65-F5344CB8AC3E}">
        <p14:creationId xmlns:p14="http://schemas.microsoft.com/office/powerpoint/2010/main" val="1531802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4" name="Title 2">
            <a:extLst>
              <a:ext uri="{FF2B5EF4-FFF2-40B4-BE49-F238E27FC236}">
                <a16:creationId xmlns:a16="http://schemas.microsoft.com/office/drawing/2014/main" id="{BE3D14AB-A148-4A85-A401-67B3CDF643D4}"/>
              </a:ext>
            </a:extLst>
          </p:cNvPr>
          <p:cNvSpPr>
            <a:spLocks noGrp="1"/>
          </p:cNvSpPr>
          <p:nvPr>
            <p:ph type="title"/>
          </p:nvPr>
        </p:nvSpPr>
        <p:spPr>
          <a:xfrm>
            <a:off x="1091406" y="50801"/>
            <a:ext cx="6961187" cy="395287"/>
          </a:xfrm>
        </p:spPr>
        <p:txBody>
          <a:bodyPr/>
          <a:lstStyle/>
          <a:p>
            <a:pPr algn="ctr"/>
            <a:r>
              <a:rPr lang="en-US" dirty="0"/>
              <a:t>Different Memory Segments</a:t>
            </a:r>
            <a:endParaRPr lang="en-IN" dirty="0"/>
          </a:p>
        </p:txBody>
      </p:sp>
      <p:sp>
        <p:nvSpPr>
          <p:cNvPr id="5" name="TextBox 4">
            <a:extLst>
              <a:ext uri="{FF2B5EF4-FFF2-40B4-BE49-F238E27FC236}">
                <a16:creationId xmlns:a16="http://schemas.microsoft.com/office/drawing/2014/main" id="{7415DF6A-63E5-4E2F-B03F-6172450ED54C}"/>
              </a:ext>
            </a:extLst>
          </p:cNvPr>
          <p:cNvSpPr txBox="1"/>
          <p:nvPr/>
        </p:nvSpPr>
        <p:spPr>
          <a:xfrm>
            <a:off x="225028" y="446088"/>
            <a:ext cx="4679156" cy="2677656"/>
          </a:xfrm>
          <a:prstGeom prst="rect">
            <a:avLst/>
          </a:prstGeom>
          <a:noFill/>
        </p:spPr>
        <p:txBody>
          <a:bodyPr wrap="square">
            <a:spAutoFit/>
          </a:bodyPr>
          <a:lstStyle/>
          <a:p>
            <a:pPr marL="285750" indent="-285750">
              <a:buFont typeface="Arial" panose="020B0604020202020204" pitchFamily="34" charset="0"/>
              <a:buChar char="•"/>
            </a:pPr>
            <a:r>
              <a:rPr lang="en-US" dirty="0"/>
              <a:t>This/That: </a:t>
            </a:r>
          </a:p>
          <a:p>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Pointer:</a:t>
            </a:r>
          </a:p>
          <a:p>
            <a:endParaRPr lang="en-US" dirty="0"/>
          </a:p>
        </p:txBody>
      </p:sp>
      <p:pic>
        <p:nvPicPr>
          <p:cNvPr id="10" name="Picture 9">
            <a:extLst>
              <a:ext uri="{FF2B5EF4-FFF2-40B4-BE49-F238E27FC236}">
                <a16:creationId xmlns:a16="http://schemas.microsoft.com/office/drawing/2014/main" id="{E19A4DF7-C0AE-4E48-B1F9-D4DEE75F179D}"/>
              </a:ext>
            </a:extLst>
          </p:cNvPr>
          <p:cNvPicPr>
            <a:picLocks noChangeAspect="1"/>
          </p:cNvPicPr>
          <p:nvPr/>
        </p:nvPicPr>
        <p:blipFill>
          <a:blip r:embed="rId3"/>
          <a:stretch>
            <a:fillRect/>
          </a:stretch>
        </p:blipFill>
        <p:spPr>
          <a:xfrm>
            <a:off x="1219087" y="914333"/>
            <a:ext cx="6144992" cy="1335305"/>
          </a:xfrm>
          <a:prstGeom prst="rect">
            <a:avLst/>
          </a:prstGeom>
        </p:spPr>
      </p:pic>
      <p:pic>
        <p:nvPicPr>
          <p:cNvPr id="14" name="Picture 13">
            <a:extLst>
              <a:ext uri="{FF2B5EF4-FFF2-40B4-BE49-F238E27FC236}">
                <a16:creationId xmlns:a16="http://schemas.microsoft.com/office/drawing/2014/main" id="{FEBAC42E-EB76-4C08-94F8-29ADD5D33013}"/>
              </a:ext>
            </a:extLst>
          </p:cNvPr>
          <p:cNvPicPr>
            <a:picLocks noChangeAspect="1"/>
          </p:cNvPicPr>
          <p:nvPr/>
        </p:nvPicPr>
        <p:blipFill>
          <a:blip r:embed="rId4"/>
          <a:stretch>
            <a:fillRect/>
          </a:stretch>
        </p:blipFill>
        <p:spPr>
          <a:xfrm>
            <a:off x="1219087" y="3123744"/>
            <a:ext cx="6230338" cy="1335305"/>
          </a:xfrm>
          <a:prstGeom prst="rect">
            <a:avLst/>
          </a:prstGeom>
        </p:spPr>
      </p:pic>
    </p:spTree>
    <p:extLst>
      <p:ext uri="{BB962C8B-B14F-4D97-AF65-F5344CB8AC3E}">
        <p14:creationId xmlns:p14="http://schemas.microsoft.com/office/powerpoint/2010/main" val="903624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itle 2">
            <a:extLst>
              <a:ext uri="{FF2B5EF4-FFF2-40B4-BE49-F238E27FC236}">
                <a16:creationId xmlns:a16="http://schemas.microsoft.com/office/drawing/2014/main" id="{BC5B5016-7293-44B9-B1F4-BE79DCEF6253}"/>
              </a:ext>
            </a:extLst>
          </p:cNvPr>
          <p:cNvSpPr>
            <a:spLocks noGrp="1"/>
          </p:cNvSpPr>
          <p:nvPr>
            <p:ph type="title"/>
          </p:nvPr>
        </p:nvSpPr>
        <p:spPr>
          <a:xfrm>
            <a:off x="1090950" y="90193"/>
            <a:ext cx="6962100" cy="396300"/>
          </a:xfrm>
        </p:spPr>
        <p:txBody>
          <a:bodyPr/>
          <a:lstStyle/>
          <a:p>
            <a:pPr algn="ctr"/>
            <a:r>
              <a:rPr lang="en-US" dirty="0"/>
              <a:t>Different Memory Segments</a:t>
            </a:r>
            <a:endParaRPr lang="en-IN" dirty="0"/>
          </a:p>
        </p:txBody>
      </p:sp>
      <p:sp>
        <p:nvSpPr>
          <p:cNvPr id="4" name="TextBox 3">
            <a:extLst>
              <a:ext uri="{FF2B5EF4-FFF2-40B4-BE49-F238E27FC236}">
                <a16:creationId xmlns:a16="http://schemas.microsoft.com/office/drawing/2014/main" id="{21E2AEA4-950D-4379-8133-A5F349F56FBE}"/>
              </a:ext>
            </a:extLst>
          </p:cNvPr>
          <p:cNvSpPr txBox="1"/>
          <p:nvPr/>
        </p:nvSpPr>
        <p:spPr>
          <a:xfrm>
            <a:off x="369189" y="486493"/>
            <a:ext cx="4681728" cy="2031325"/>
          </a:xfrm>
          <a:prstGeom prst="rect">
            <a:avLst/>
          </a:prstGeom>
          <a:noFill/>
        </p:spPr>
        <p:txBody>
          <a:bodyPr wrap="square">
            <a:spAutoFit/>
          </a:bodyPr>
          <a:lstStyle/>
          <a:p>
            <a:pPr marL="285750" indent="-285750">
              <a:buFont typeface="Arial" panose="020B0604020202020204" pitchFamily="34" charset="0"/>
              <a:buChar char="•"/>
            </a:pPr>
            <a:r>
              <a:rPr lang="en-US" dirty="0"/>
              <a:t>Temp:</a:t>
            </a:r>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Constant</a:t>
            </a:r>
          </a:p>
        </p:txBody>
      </p:sp>
      <p:pic>
        <p:nvPicPr>
          <p:cNvPr id="9" name="Picture 8">
            <a:extLst>
              <a:ext uri="{FF2B5EF4-FFF2-40B4-BE49-F238E27FC236}">
                <a16:creationId xmlns:a16="http://schemas.microsoft.com/office/drawing/2014/main" id="{28AE3520-737D-495D-BB34-622455165D7F}"/>
              </a:ext>
            </a:extLst>
          </p:cNvPr>
          <p:cNvPicPr>
            <a:picLocks noChangeAspect="1"/>
          </p:cNvPicPr>
          <p:nvPr/>
        </p:nvPicPr>
        <p:blipFill>
          <a:blip r:embed="rId3"/>
          <a:stretch>
            <a:fillRect/>
          </a:stretch>
        </p:blipFill>
        <p:spPr>
          <a:xfrm>
            <a:off x="1090950" y="975857"/>
            <a:ext cx="6341559" cy="1052595"/>
          </a:xfrm>
          <a:prstGeom prst="rect">
            <a:avLst/>
          </a:prstGeom>
        </p:spPr>
      </p:pic>
      <p:pic>
        <p:nvPicPr>
          <p:cNvPr id="13" name="Picture 12">
            <a:extLst>
              <a:ext uri="{FF2B5EF4-FFF2-40B4-BE49-F238E27FC236}">
                <a16:creationId xmlns:a16="http://schemas.microsoft.com/office/drawing/2014/main" id="{351E9D8A-9639-494F-AA08-2D333159E85D}"/>
              </a:ext>
            </a:extLst>
          </p:cNvPr>
          <p:cNvPicPr>
            <a:picLocks noChangeAspect="1"/>
          </p:cNvPicPr>
          <p:nvPr/>
        </p:nvPicPr>
        <p:blipFill>
          <a:blip r:embed="rId4"/>
          <a:stretch>
            <a:fillRect/>
          </a:stretch>
        </p:blipFill>
        <p:spPr>
          <a:xfrm>
            <a:off x="1090950" y="2625683"/>
            <a:ext cx="6541242" cy="1151999"/>
          </a:xfrm>
          <a:prstGeom prst="rect">
            <a:avLst/>
          </a:prstGeom>
        </p:spPr>
      </p:pic>
    </p:spTree>
    <p:extLst>
      <p:ext uri="{BB962C8B-B14F-4D97-AF65-F5344CB8AC3E}">
        <p14:creationId xmlns:p14="http://schemas.microsoft.com/office/powerpoint/2010/main" val="3162017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42000">
              <a:schemeClr val="accent4"/>
            </a:gs>
          </a:gsLst>
          <a:lin ang="5400700" scaled="0"/>
        </a:gradFill>
        <a:effectLst/>
      </p:bgPr>
    </p:bg>
    <p:spTree>
      <p:nvGrpSpPr>
        <p:cNvPr id="1" name="Shape 127"/>
        <p:cNvGrpSpPr/>
        <p:nvPr/>
      </p:nvGrpSpPr>
      <p:grpSpPr>
        <a:xfrm>
          <a:off x="0" y="0"/>
          <a:ext cx="0" cy="0"/>
          <a:chOff x="0" y="0"/>
          <a:chExt cx="0" cy="0"/>
        </a:xfrm>
      </p:grpSpPr>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3" name="Title 2">
            <a:extLst>
              <a:ext uri="{FF2B5EF4-FFF2-40B4-BE49-F238E27FC236}">
                <a16:creationId xmlns:a16="http://schemas.microsoft.com/office/drawing/2014/main" id="{866603FE-CD29-4B8E-AC9F-558C7AD34A7E}"/>
              </a:ext>
            </a:extLst>
          </p:cNvPr>
          <p:cNvSpPr txBox="1">
            <a:spLocks/>
          </p:cNvSpPr>
          <p:nvPr/>
        </p:nvSpPr>
        <p:spPr>
          <a:xfrm>
            <a:off x="1090950" y="104480"/>
            <a:ext cx="6962100" cy="396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0" i="0" u="none" strike="noStrike" baseline="0" dirty="0">
                <a:latin typeface="TimesNewRomanNormale"/>
              </a:rPr>
              <a:t>The virtual memory segments are maintained by the VM implementation.</a:t>
            </a:r>
            <a:endParaRPr lang="en-IN" sz="2400" b="1" dirty="0"/>
          </a:p>
        </p:txBody>
      </p:sp>
      <p:pic>
        <p:nvPicPr>
          <p:cNvPr id="4" name="Picture 3">
            <a:extLst>
              <a:ext uri="{FF2B5EF4-FFF2-40B4-BE49-F238E27FC236}">
                <a16:creationId xmlns:a16="http://schemas.microsoft.com/office/drawing/2014/main" id="{E8B72A50-A0BB-4DCD-9460-BD3E606EEB13}"/>
              </a:ext>
            </a:extLst>
          </p:cNvPr>
          <p:cNvPicPr>
            <a:picLocks noChangeAspect="1"/>
          </p:cNvPicPr>
          <p:nvPr/>
        </p:nvPicPr>
        <p:blipFill>
          <a:blip r:embed="rId3"/>
          <a:stretch>
            <a:fillRect/>
          </a:stretch>
        </p:blipFill>
        <p:spPr>
          <a:xfrm>
            <a:off x="1895214" y="628492"/>
            <a:ext cx="5353572" cy="43173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2" name="Picture 3">
            <a:extLst>
              <a:ext uri="{FF2B5EF4-FFF2-40B4-BE49-F238E27FC236}">
                <a16:creationId xmlns:a16="http://schemas.microsoft.com/office/drawing/2014/main" id="{AC8FA55B-305D-7F9E-AFBA-608EBE51D31B}"/>
              </a:ext>
            </a:extLst>
          </p:cNvPr>
          <p:cNvPicPr>
            <a:picLocks noChangeAspect="1"/>
          </p:cNvPicPr>
          <p:nvPr/>
        </p:nvPicPr>
        <p:blipFill>
          <a:blip r:embed="rId3"/>
          <a:stretch>
            <a:fillRect/>
          </a:stretch>
        </p:blipFill>
        <p:spPr>
          <a:xfrm>
            <a:off x="1548626" y="301423"/>
            <a:ext cx="6046748" cy="4176753"/>
          </a:xfrm>
          <a:prstGeom prst="rect">
            <a:avLst/>
          </a:prstGeom>
        </p:spPr>
      </p:pic>
      <p:sp>
        <p:nvSpPr>
          <p:cNvPr id="3" name="Title 2">
            <a:extLst>
              <a:ext uri="{FF2B5EF4-FFF2-40B4-BE49-F238E27FC236}">
                <a16:creationId xmlns:a16="http://schemas.microsoft.com/office/drawing/2014/main" id="{7A668081-755E-D6E2-FC58-B9CACC050D99}"/>
              </a:ext>
            </a:extLst>
          </p:cNvPr>
          <p:cNvSpPr>
            <a:spLocks noGrp="1"/>
          </p:cNvSpPr>
          <p:nvPr>
            <p:ph type="title"/>
          </p:nvPr>
        </p:nvSpPr>
        <p:spPr>
          <a:xfrm>
            <a:off x="223106" y="0"/>
            <a:ext cx="6962100" cy="301423"/>
          </a:xfrm>
        </p:spPr>
        <p:txBody>
          <a:bodyPr/>
          <a:lstStyle/>
          <a:p>
            <a:r>
              <a:rPr lang="en-IN" sz="1800" dirty="0"/>
              <a:t>    Simple add</a:t>
            </a:r>
          </a:p>
        </p:txBody>
      </p:sp>
      <p:sp>
        <p:nvSpPr>
          <p:cNvPr id="4" name="TextBox 3">
            <a:extLst>
              <a:ext uri="{FF2B5EF4-FFF2-40B4-BE49-F238E27FC236}">
                <a16:creationId xmlns:a16="http://schemas.microsoft.com/office/drawing/2014/main" id="{9BDFD2D0-34D3-4AF6-A0C4-793D291CBC5A}"/>
              </a:ext>
            </a:extLst>
          </p:cNvPr>
          <p:cNvSpPr txBox="1"/>
          <p:nvPr/>
        </p:nvSpPr>
        <p:spPr>
          <a:xfrm>
            <a:off x="1721643" y="4625710"/>
            <a:ext cx="6672263" cy="307777"/>
          </a:xfrm>
          <a:prstGeom prst="rect">
            <a:avLst/>
          </a:prstGeom>
          <a:noFill/>
        </p:spPr>
        <p:txBody>
          <a:bodyPr wrap="square" rtlCol="0">
            <a:spAutoFit/>
          </a:bodyPr>
          <a:lstStyle/>
          <a:p>
            <a:r>
              <a:rPr lang="en-US" dirty="0"/>
              <a:t>VM code is located: nand2tetris</a:t>
            </a:r>
            <a:r>
              <a:rPr lang="en-US" dirty="0">
                <a:sym typeface="Wingdings" panose="05000000000000000000" pitchFamily="2" charset="2"/>
              </a:rPr>
              <a:t></a:t>
            </a:r>
            <a:r>
              <a:rPr lang="en-US" dirty="0"/>
              <a:t> projects</a:t>
            </a:r>
            <a:r>
              <a:rPr lang="en-US" dirty="0">
                <a:sym typeface="Wingdings" panose="05000000000000000000" pitchFamily="2" charset="2"/>
              </a:rPr>
              <a:t>07Stack Arithmetic</a:t>
            </a:r>
            <a:r>
              <a:rPr lang="en-US" dirty="0"/>
              <a:t> </a:t>
            </a:r>
            <a:endParaRPr lang="en-IN" dirty="0"/>
          </a:p>
        </p:txBody>
      </p:sp>
    </p:spTree>
    <p:extLst>
      <p:ext uri="{BB962C8B-B14F-4D97-AF65-F5344CB8AC3E}">
        <p14:creationId xmlns:p14="http://schemas.microsoft.com/office/powerpoint/2010/main" val="2742751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gs>
            <a:gs pos="100000">
              <a:schemeClr val="accent3"/>
            </a:gs>
            <a:gs pos="100000">
              <a:schemeClr val="accent3"/>
            </a:gs>
          </a:gsLst>
          <a:lin ang="5400700" scaled="0"/>
        </a:gra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3" name="Picture 2">
            <a:extLst>
              <a:ext uri="{FF2B5EF4-FFF2-40B4-BE49-F238E27FC236}">
                <a16:creationId xmlns:a16="http://schemas.microsoft.com/office/drawing/2014/main" id="{D4F6DAD6-7AEE-4838-A728-6B2903C69CCF}"/>
              </a:ext>
            </a:extLst>
          </p:cNvPr>
          <p:cNvPicPr>
            <a:picLocks noChangeAspect="1"/>
          </p:cNvPicPr>
          <p:nvPr/>
        </p:nvPicPr>
        <p:blipFill>
          <a:blip r:embed="rId3"/>
          <a:stretch>
            <a:fillRect/>
          </a:stretch>
        </p:blipFill>
        <p:spPr>
          <a:xfrm>
            <a:off x="1028092" y="442807"/>
            <a:ext cx="7087811" cy="3829259"/>
          </a:xfrm>
          <a:prstGeom prst="rect">
            <a:avLst/>
          </a:prstGeom>
        </p:spPr>
      </p:pic>
      <p:sp>
        <p:nvSpPr>
          <p:cNvPr id="5" name="TextBox 4">
            <a:extLst>
              <a:ext uri="{FF2B5EF4-FFF2-40B4-BE49-F238E27FC236}">
                <a16:creationId xmlns:a16="http://schemas.microsoft.com/office/drawing/2014/main" id="{D80C26A7-49CE-4CD7-BCB6-66717B94FE83}"/>
              </a:ext>
            </a:extLst>
          </p:cNvPr>
          <p:cNvSpPr txBox="1"/>
          <p:nvPr/>
        </p:nvSpPr>
        <p:spPr>
          <a:xfrm>
            <a:off x="1363955" y="4423694"/>
            <a:ext cx="6416083" cy="553998"/>
          </a:xfrm>
          <a:prstGeom prst="rect">
            <a:avLst/>
          </a:prstGeom>
          <a:noFill/>
        </p:spPr>
        <p:txBody>
          <a:bodyPr wrap="square">
            <a:spAutoFit/>
          </a:bodyPr>
          <a:lstStyle/>
          <a:p>
            <a:pPr algn="ctr"/>
            <a:r>
              <a:rPr lang="en-US" sz="1600" dirty="0">
                <a:solidFill>
                  <a:schemeClr val="bg1"/>
                </a:solidFill>
                <a:latin typeface="TimesNewRomanNormale"/>
              </a:rPr>
              <a:t>Ei</a:t>
            </a:r>
            <a:r>
              <a:rPr lang="en-US" sz="1600" i="0" u="none" strike="noStrike" baseline="0" dirty="0">
                <a:solidFill>
                  <a:schemeClr val="bg1"/>
                </a:solidFill>
                <a:latin typeface="TimesNewRomanNormale"/>
              </a:rPr>
              <a:t>ght</a:t>
            </a:r>
            <a:r>
              <a:rPr lang="en-US" sz="1400" i="0" u="none" strike="noStrike" baseline="0" dirty="0">
                <a:solidFill>
                  <a:schemeClr val="bg1"/>
                </a:solidFill>
                <a:latin typeface="TimesNewRomanNormale"/>
              </a:rPr>
              <a:t> memory segments, which are managed explicitly by,</a:t>
            </a:r>
            <a:br>
              <a:rPr lang="en-US" sz="1400" i="0" u="none" strike="noStrike" baseline="0" dirty="0">
                <a:solidFill>
                  <a:schemeClr val="bg1"/>
                </a:solidFill>
                <a:latin typeface="TimesNewRomanNormale"/>
              </a:rPr>
            </a:br>
            <a:r>
              <a:rPr lang="en-US" sz="1400" i="0" u="none" strike="noStrike" baseline="0" dirty="0">
                <a:solidFill>
                  <a:schemeClr val="bg1"/>
                </a:solidFill>
                <a:latin typeface="TimesNewRomanNormale"/>
              </a:rPr>
              <a:t> VM push and pop </a:t>
            </a:r>
            <a:r>
              <a:rPr lang="en-IN" sz="1400" i="0" u="none" strike="noStrike" baseline="0" dirty="0">
                <a:solidFill>
                  <a:schemeClr val="bg1"/>
                </a:solidFill>
                <a:latin typeface="TimesNewRomanNormale"/>
              </a:rPr>
              <a:t>commands</a:t>
            </a:r>
            <a:endParaRPr lang="en-IN" dirty="0">
              <a:solidFill>
                <a:schemeClr val="bg1"/>
              </a:solidFill>
            </a:endParaRPr>
          </a:p>
        </p:txBody>
      </p:sp>
    </p:spTree>
    <p:extLst>
      <p:ext uri="{BB962C8B-B14F-4D97-AF65-F5344CB8AC3E}">
        <p14:creationId xmlns:p14="http://schemas.microsoft.com/office/powerpoint/2010/main" val="393900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51000">
              <a:srgbClr val="CF6429"/>
            </a:gs>
            <a:gs pos="0">
              <a:schemeClr val="accent6">
                <a:lumMod val="75000"/>
              </a:schemeClr>
            </a:gs>
            <a:gs pos="100000">
              <a:schemeClr val="accent3"/>
            </a:gs>
            <a:gs pos="100000">
              <a:schemeClr val="accent3"/>
            </a:gs>
          </a:gsLst>
          <a:lin ang="5400700" scaled="0"/>
        </a:gra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13" name="Picture 12">
            <a:extLst>
              <a:ext uri="{FF2B5EF4-FFF2-40B4-BE49-F238E27FC236}">
                <a16:creationId xmlns:a16="http://schemas.microsoft.com/office/drawing/2014/main" id="{C45DA4DF-D12E-42A8-B5DF-B386A6D904B2}"/>
              </a:ext>
            </a:extLst>
          </p:cNvPr>
          <p:cNvPicPr>
            <a:picLocks noChangeAspect="1"/>
          </p:cNvPicPr>
          <p:nvPr/>
        </p:nvPicPr>
        <p:blipFill>
          <a:blip r:embed="rId3"/>
          <a:stretch>
            <a:fillRect/>
          </a:stretch>
        </p:blipFill>
        <p:spPr>
          <a:xfrm>
            <a:off x="2344772" y="136801"/>
            <a:ext cx="4454455" cy="4869897"/>
          </a:xfrm>
          <a:prstGeom prst="rect">
            <a:avLst/>
          </a:prstGeom>
        </p:spPr>
      </p:pic>
      <p:sp>
        <p:nvSpPr>
          <p:cNvPr id="14" name="TextBox 13">
            <a:extLst>
              <a:ext uri="{FF2B5EF4-FFF2-40B4-BE49-F238E27FC236}">
                <a16:creationId xmlns:a16="http://schemas.microsoft.com/office/drawing/2014/main" id="{ED830196-AB2D-4688-A370-5C096A39F994}"/>
              </a:ext>
            </a:extLst>
          </p:cNvPr>
          <p:cNvSpPr txBox="1"/>
          <p:nvPr/>
        </p:nvSpPr>
        <p:spPr>
          <a:xfrm>
            <a:off x="207169" y="250030"/>
            <a:ext cx="1078706" cy="307777"/>
          </a:xfrm>
          <a:prstGeom prst="rect">
            <a:avLst/>
          </a:prstGeom>
          <a:noFill/>
        </p:spPr>
        <p:txBody>
          <a:bodyPr wrap="square" rtlCol="0">
            <a:spAutoFit/>
          </a:bodyPr>
          <a:lstStyle/>
          <a:p>
            <a:r>
              <a:rPr lang="en-US" dirty="0"/>
              <a:t>Example:</a:t>
            </a:r>
            <a:endParaRPr lang="en-IN" dirty="0"/>
          </a:p>
        </p:txBody>
      </p:sp>
    </p:spTree>
    <p:extLst>
      <p:ext uri="{BB962C8B-B14F-4D97-AF65-F5344CB8AC3E}">
        <p14:creationId xmlns:p14="http://schemas.microsoft.com/office/powerpoint/2010/main" val="3904979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98000">
              <a:schemeClr val="accent5">
                <a:lumMod val="75000"/>
              </a:schemeClr>
            </a:gs>
            <a:gs pos="100000">
              <a:schemeClr val="accent3"/>
            </a:gs>
            <a:gs pos="100000">
              <a:schemeClr val="accent3"/>
            </a:gs>
          </a:gsLst>
          <a:lin ang="5400700" scaled="0"/>
        </a:gradFill>
        <a:effectLst/>
      </p:bgPr>
    </p:bg>
    <p:spTree>
      <p:nvGrpSpPr>
        <p:cNvPr id="1" name="Shape 127"/>
        <p:cNvGrpSpPr/>
        <p:nvPr/>
      </p:nvGrpSpPr>
      <p:grpSpPr>
        <a:xfrm>
          <a:off x="0" y="0"/>
          <a:ext cx="0" cy="0"/>
          <a:chOff x="0" y="0"/>
          <a:chExt cx="0" cy="0"/>
        </a:xfrm>
      </p:grpSpPr>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3" name="Picture 2">
            <a:extLst>
              <a:ext uri="{FF2B5EF4-FFF2-40B4-BE49-F238E27FC236}">
                <a16:creationId xmlns:a16="http://schemas.microsoft.com/office/drawing/2014/main" id="{C625205B-3A8F-4620-9951-D39B71DE0B6B}"/>
              </a:ext>
            </a:extLst>
          </p:cNvPr>
          <p:cNvPicPr>
            <a:picLocks noChangeAspect="1"/>
          </p:cNvPicPr>
          <p:nvPr/>
        </p:nvPicPr>
        <p:blipFill>
          <a:blip r:embed="rId3"/>
          <a:stretch>
            <a:fillRect/>
          </a:stretch>
        </p:blipFill>
        <p:spPr>
          <a:xfrm>
            <a:off x="1444253" y="210099"/>
            <a:ext cx="6255493" cy="4723301"/>
          </a:xfrm>
          <a:prstGeom prst="rect">
            <a:avLst/>
          </a:prstGeom>
        </p:spPr>
      </p:pic>
    </p:spTree>
    <p:extLst>
      <p:ext uri="{BB962C8B-B14F-4D97-AF65-F5344CB8AC3E}">
        <p14:creationId xmlns:p14="http://schemas.microsoft.com/office/powerpoint/2010/main" val="3472015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3" name="Picture 2">
            <a:extLst>
              <a:ext uri="{FF2B5EF4-FFF2-40B4-BE49-F238E27FC236}">
                <a16:creationId xmlns:a16="http://schemas.microsoft.com/office/drawing/2014/main" id="{D9CAAEE0-ADAB-4C9E-8329-30198D135565}"/>
              </a:ext>
            </a:extLst>
          </p:cNvPr>
          <p:cNvPicPr>
            <a:picLocks noChangeAspect="1"/>
          </p:cNvPicPr>
          <p:nvPr/>
        </p:nvPicPr>
        <p:blipFill>
          <a:blip r:embed="rId3"/>
          <a:stretch>
            <a:fillRect/>
          </a:stretch>
        </p:blipFill>
        <p:spPr>
          <a:xfrm>
            <a:off x="1375946" y="316742"/>
            <a:ext cx="6392108" cy="4352852"/>
          </a:xfrm>
          <a:prstGeom prst="rect">
            <a:avLst/>
          </a:prstGeom>
        </p:spPr>
      </p:pic>
      <p:sp>
        <p:nvSpPr>
          <p:cNvPr id="6" name="TextBox 5">
            <a:extLst>
              <a:ext uri="{FF2B5EF4-FFF2-40B4-BE49-F238E27FC236}">
                <a16:creationId xmlns:a16="http://schemas.microsoft.com/office/drawing/2014/main" id="{7830E91D-DCC8-40EF-A3DB-1E3DCA991A39}"/>
              </a:ext>
            </a:extLst>
          </p:cNvPr>
          <p:cNvSpPr txBox="1"/>
          <p:nvPr/>
        </p:nvSpPr>
        <p:spPr>
          <a:xfrm>
            <a:off x="1153715" y="4769607"/>
            <a:ext cx="6836570" cy="307777"/>
          </a:xfrm>
          <a:prstGeom prst="rect">
            <a:avLst/>
          </a:prstGeom>
          <a:noFill/>
        </p:spPr>
        <p:txBody>
          <a:bodyPr wrap="square" rtlCol="0">
            <a:spAutoFit/>
          </a:bodyPr>
          <a:lstStyle/>
          <a:p>
            <a:r>
              <a:rPr lang="en-US" dirty="0">
                <a:solidFill>
                  <a:schemeClr val="bg1"/>
                </a:solidFill>
              </a:rPr>
              <a:t>Jack code compiled to VM code using JackCompiler in software suite of nand2tetris.</a:t>
            </a:r>
            <a:endParaRPr lang="en-IN"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224" name="Google Shape;22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3" name="Picture 2">
            <a:extLst>
              <a:ext uri="{FF2B5EF4-FFF2-40B4-BE49-F238E27FC236}">
                <a16:creationId xmlns:a16="http://schemas.microsoft.com/office/drawing/2014/main" id="{FF87DD4A-0476-41BD-BA01-7EF2F0B4901F}"/>
              </a:ext>
            </a:extLst>
          </p:cNvPr>
          <p:cNvPicPr>
            <a:picLocks noChangeAspect="1"/>
          </p:cNvPicPr>
          <p:nvPr/>
        </p:nvPicPr>
        <p:blipFill>
          <a:blip r:embed="rId3"/>
          <a:stretch>
            <a:fillRect/>
          </a:stretch>
        </p:blipFill>
        <p:spPr>
          <a:xfrm>
            <a:off x="1519807" y="249836"/>
            <a:ext cx="6104386" cy="4107379"/>
          </a:xfrm>
          <a:prstGeom prst="rect">
            <a:avLst/>
          </a:prstGeom>
        </p:spPr>
      </p:pic>
      <p:sp>
        <p:nvSpPr>
          <p:cNvPr id="5" name="TextBox 4">
            <a:extLst>
              <a:ext uri="{FF2B5EF4-FFF2-40B4-BE49-F238E27FC236}">
                <a16:creationId xmlns:a16="http://schemas.microsoft.com/office/drawing/2014/main" id="{8DE3BC91-EB18-4394-8CB6-3CCA1DAAEC5E}"/>
              </a:ext>
            </a:extLst>
          </p:cNvPr>
          <p:cNvSpPr txBox="1"/>
          <p:nvPr/>
        </p:nvSpPr>
        <p:spPr>
          <a:xfrm>
            <a:off x="640080" y="4535397"/>
            <a:ext cx="7863840" cy="338554"/>
          </a:xfrm>
          <a:prstGeom prst="rect">
            <a:avLst/>
          </a:prstGeom>
          <a:noFill/>
        </p:spPr>
        <p:txBody>
          <a:bodyPr wrap="square">
            <a:spAutoFit/>
          </a:bodyPr>
          <a:lstStyle/>
          <a:p>
            <a:pPr algn="ctr"/>
            <a:r>
              <a:rPr lang="en-US" sz="1600" dirty="0">
                <a:solidFill>
                  <a:schemeClr val="tx2">
                    <a:lumMod val="10000"/>
                  </a:schemeClr>
                </a:solidFill>
                <a:latin typeface="Segoe UI" panose="020B0502040204020203" pitchFamily="34" charset="0"/>
              </a:rPr>
              <a:t>All variable kinds in form of symbols are replaced by references to memory segments.</a:t>
            </a:r>
            <a:endParaRPr lang="en-IN" sz="1600" dirty="0">
              <a:solidFill>
                <a:schemeClr val="tx2">
                  <a:lumMod val="1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100000">
              <a:srgbClr val="6F526C"/>
            </a:gs>
            <a:gs pos="0">
              <a:srgbClr val="0070C0"/>
            </a:gs>
          </a:gsLst>
          <a:lin ang="5400700" scaled="0"/>
        </a:gra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3" name="Picture 2">
            <a:extLst>
              <a:ext uri="{FF2B5EF4-FFF2-40B4-BE49-F238E27FC236}">
                <a16:creationId xmlns:a16="http://schemas.microsoft.com/office/drawing/2014/main" id="{0C42504A-6A19-4311-B1F9-7B8DC2B6B25B}"/>
              </a:ext>
            </a:extLst>
          </p:cNvPr>
          <p:cNvPicPr>
            <a:picLocks noChangeAspect="1"/>
          </p:cNvPicPr>
          <p:nvPr/>
        </p:nvPicPr>
        <p:blipFill>
          <a:blip r:embed="rId3"/>
          <a:stretch>
            <a:fillRect/>
          </a:stretch>
        </p:blipFill>
        <p:spPr>
          <a:xfrm>
            <a:off x="1909476" y="450056"/>
            <a:ext cx="5098543" cy="4580595"/>
          </a:xfrm>
          <a:prstGeom prst="rect">
            <a:avLst/>
          </a:prstGeom>
        </p:spPr>
      </p:pic>
      <p:sp>
        <p:nvSpPr>
          <p:cNvPr id="4" name="TextBox 3">
            <a:extLst>
              <a:ext uri="{FF2B5EF4-FFF2-40B4-BE49-F238E27FC236}">
                <a16:creationId xmlns:a16="http://schemas.microsoft.com/office/drawing/2014/main" id="{93E39D20-E7C2-4C74-B508-B9F6F8F03F8D}"/>
              </a:ext>
            </a:extLst>
          </p:cNvPr>
          <p:cNvSpPr txBox="1"/>
          <p:nvPr/>
        </p:nvSpPr>
        <p:spPr>
          <a:xfrm>
            <a:off x="2302118" y="34268"/>
            <a:ext cx="4313258" cy="338554"/>
          </a:xfrm>
          <a:prstGeom prst="rect">
            <a:avLst/>
          </a:prstGeom>
          <a:noFill/>
        </p:spPr>
        <p:txBody>
          <a:bodyPr wrap="square" rtlCol="0">
            <a:spAutoFit/>
          </a:bodyPr>
          <a:lstStyle/>
          <a:p>
            <a:r>
              <a:rPr lang="en-US" sz="1600" b="1" dirty="0"/>
              <a:t>RAM USAGE by Memory Segments in VM</a:t>
            </a:r>
            <a:endParaRPr lang="en-IN" sz="1600" b="1" dirty="0"/>
          </a:p>
        </p:txBody>
      </p:sp>
    </p:spTree>
    <p:extLst>
      <p:ext uri="{BB962C8B-B14F-4D97-AF65-F5344CB8AC3E}">
        <p14:creationId xmlns:p14="http://schemas.microsoft.com/office/powerpoint/2010/main" val="771865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100000">
              <a:srgbClr val="7030A0"/>
            </a:gs>
            <a:gs pos="100000">
              <a:schemeClr val="accent3">
                <a:alpha val="60000"/>
                <a:lumMod val="92000"/>
              </a:schemeClr>
            </a:gs>
          </a:gsLst>
          <a:lin ang="5400700" scaled="0"/>
        </a:gra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2" name="TextBox 1">
            <a:extLst>
              <a:ext uri="{FF2B5EF4-FFF2-40B4-BE49-F238E27FC236}">
                <a16:creationId xmlns:a16="http://schemas.microsoft.com/office/drawing/2014/main" id="{0166ADD4-B61F-47C8-86D7-26EA803B7915}"/>
              </a:ext>
            </a:extLst>
          </p:cNvPr>
          <p:cNvSpPr txBox="1"/>
          <p:nvPr/>
        </p:nvSpPr>
        <p:spPr>
          <a:xfrm>
            <a:off x="3405600" y="79200"/>
            <a:ext cx="2332800" cy="307777"/>
          </a:xfrm>
          <a:prstGeom prst="rect">
            <a:avLst/>
          </a:prstGeom>
          <a:noFill/>
        </p:spPr>
        <p:txBody>
          <a:bodyPr wrap="square" rtlCol="0">
            <a:spAutoFit/>
          </a:bodyPr>
          <a:lstStyle/>
          <a:p>
            <a:pPr algn="ctr"/>
            <a:r>
              <a:rPr lang="en-US" dirty="0">
                <a:solidFill>
                  <a:schemeClr val="bg1"/>
                </a:solidFill>
              </a:rPr>
              <a:t>Memory Segment Mapping</a:t>
            </a:r>
            <a:endParaRPr lang="en-IN" dirty="0">
              <a:solidFill>
                <a:schemeClr val="bg1"/>
              </a:solidFill>
            </a:endParaRPr>
          </a:p>
        </p:txBody>
      </p:sp>
      <p:pic>
        <p:nvPicPr>
          <p:cNvPr id="4" name="Picture 3">
            <a:extLst>
              <a:ext uri="{FF2B5EF4-FFF2-40B4-BE49-F238E27FC236}">
                <a16:creationId xmlns:a16="http://schemas.microsoft.com/office/drawing/2014/main" id="{3A558509-2704-4BF4-B887-FE5CD739FE7D}"/>
              </a:ext>
            </a:extLst>
          </p:cNvPr>
          <p:cNvPicPr>
            <a:picLocks noChangeAspect="1"/>
          </p:cNvPicPr>
          <p:nvPr/>
        </p:nvPicPr>
        <p:blipFill>
          <a:blip r:embed="rId3"/>
          <a:stretch>
            <a:fillRect/>
          </a:stretch>
        </p:blipFill>
        <p:spPr>
          <a:xfrm>
            <a:off x="1385101" y="526830"/>
            <a:ext cx="6373798" cy="4339033"/>
          </a:xfrm>
          <a:prstGeom prst="rect">
            <a:avLst/>
          </a:prstGeom>
        </p:spPr>
      </p:pic>
    </p:spTree>
    <p:extLst>
      <p:ext uri="{BB962C8B-B14F-4D97-AF65-F5344CB8AC3E}">
        <p14:creationId xmlns:p14="http://schemas.microsoft.com/office/powerpoint/2010/main" val="3621814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100000">
              <a:srgbClr val="0070C0"/>
            </a:gs>
            <a:gs pos="0">
              <a:schemeClr val="accent3"/>
            </a:gs>
          </a:gsLst>
          <a:lin ang="5400700" scaled="0"/>
        </a:gra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4" name="TextBox 3">
            <a:extLst>
              <a:ext uri="{FF2B5EF4-FFF2-40B4-BE49-F238E27FC236}">
                <a16:creationId xmlns:a16="http://schemas.microsoft.com/office/drawing/2014/main" id="{7127B76C-8D6D-4B20-81A0-9A30B8A7C8C9}"/>
              </a:ext>
            </a:extLst>
          </p:cNvPr>
          <p:cNvSpPr txBox="1"/>
          <p:nvPr/>
        </p:nvSpPr>
        <p:spPr>
          <a:xfrm>
            <a:off x="910828" y="76023"/>
            <a:ext cx="7450931" cy="738664"/>
          </a:xfrm>
          <a:prstGeom prst="rect">
            <a:avLst/>
          </a:prstGeom>
          <a:noFill/>
        </p:spPr>
        <p:txBody>
          <a:bodyPr wrap="square">
            <a:spAutoFit/>
          </a:bodyPr>
          <a:lstStyle/>
          <a:p>
            <a:pPr algn="ctr"/>
            <a:r>
              <a:rPr lang="en-US" dirty="0">
                <a:solidFill>
                  <a:schemeClr val="bg1"/>
                </a:solidFill>
                <a:latin typeface="TimesNewRomanNormale"/>
              </a:rPr>
              <a:t>T</a:t>
            </a:r>
            <a:r>
              <a:rPr lang="en-US" sz="1400" b="0" i="0" u="none" strike="noStrike" baseline="0" dirty="0">
                <a:solidFill>
                  <a:schemeClr val="bg1"/>
                </a:solidFill>
                <a:latin typeface="TimesNewRomanNormale"/>
              </a:rPr>
              <a:t>he VM implementation manages two implicit data structures called </a:t>
            </a:r>
            <a:r>
              <a:rPr lang="en-US" sz="1400" b="0" i="0" u="none" strike="noStrike" baseline="0" dirty="0">
                <a:solidFill>
                  <a:schemeClr val="bg1"/>
                </a:solidFill>
                <a:latin typeface="TimesNewRomanCorsivo"/>
              </a:rPr>
              <a:t>stack </a:t>
            </a:r>
            <a:r>
              <a:rPr lang="en-US" sz="1400" b="0" i="0" u="none" strike="noStrike" baseline="0" dirty="0">
                <a:solidFill>
                  <a:schemeClr val="bg1"/>
                </a:solidFill>
                <a:latin typeface="TimesNewRomanNormale"/>
              </a:rPr>
              <a:t>and </a:t>
            </a:r>
            <a:r>
              <a:rPr lang="en-US" sz="1400" b="0" i="0" u="none" strike="noStrike" baseline="0" dirty="0">
                <a:solidFill>
                  <a:schemeClr val="bg1"/>
                </a:solidFill>
                <a:latin typeface="TimesNewRomanCorsivo"/>
              </a:rPr>
              <a:t>heap</a:t>
            </a:r>
            <a:r>
              <a:rPr lang="en-US" sz="1400" b="0" i="0" u="none" strike="noStrike" baseline="0" dirty="0">
                <a:solidFill>
                  <a:schemeClr val="bg1"/>
                </a:solidFill>
                <a:latin typeface="TimesNewRomanNormale"/>
              </a:rPr>
              <a:t>. </a:t>
            </a:r>
            <a:endParaRPr lang="en-US" dirty="0">
              <a:solidFill>
                <a:schemeClr val="bg1"/>
              </a:solidFill>
              <a:latin typeface="TimesNewRomanNormale"/>
            </a:endParaRPr>
          </a:p>
          <a:p>
            <a:pPr algn="ctr"/>
            <a:r>
              <a:rPr lang="en-US" sz="1400" b="0" i="0" u="none" strike="noStrike" baseline="0" dirty="0">
                <a:solidFill>
                  <a:schemeClr val="bg1"/>
                </a:solidFill>
                <a:latin typeface="TimesNewRomanNormale"/>
              </a:rPr>
              <a:t>These</a:t>
            </a:r>
            <a:r>
              <a:rPr lang="en-US" dirty="0">
                <a:solidFill>
                  <a:schemeClr val="bg1"/>
                </a:solidFill>
                <a:latin typeface="TimesNewRomanNormale"/>
              </a:rPr>
              <a:t> </a:t>
            </a:r>
            <a:r>
              <a:rPr lang="en-US" sz="1400" b="0" i="0" u="none" strike="noStrike" baseline="0" dirty="0">
                <a:solidFill>
                  <a:schemeClr val="bg1"/>
                </a:solidFill>
                <a:latin typeface="TimesNewRomanNormale"/>
              </a:rPr>
              <a:t>data structures are never mentioned directly, but their states change in the background,</a:t>
            </a:r>
            <a:br>
              <a:rPr lang="en-US" sz="1400" b="0" i="0" u="none" strike="noStrike" baseline="0" dirty="0">
                <a:solidFill>
                  <a:schemeClr val="bg1"/>
                </a:solidFill>
                <a:latin typeface="TimesNewRomanNormale"/>
              </a:rPr>
            </a:br>
            <a:r>
              <a:rPr lang="en-US" sz="1400" b="0" i="0" u="none" strike="noStrike" baseline="0" dirty="0">
                <a:solidFill>
                  <a:schemeClr val="bg1"/>
                </a:solidFill>
                <a:latin typeface="TimesNewRomanNormale"/>
              </a:rPr>
              <a:t> as a side effect of </a:t>
            </a:r>
            <a:r>
              <a:rPr lang="en-IN" sz="1400" b="0" i="0" u="none" strike="noStrike" baseline="0" dirty="0">
                <a:solidFill>
                  <a:schemeClr val="bg1"/>
                </a:solidFill>
                <a:latin typeface="TimesNewRomanNormale"/>
              </a:rPr>
              <a:t>VM commands.</a:t>
            </a:r>
            <a:endParaRPr lang="en-IN" dirty="0">
              <a:solidFill>
                <a:schemeClr val="bg1"/>
              </a:solidFill>
            </a:endParaRPr>
          </a:p>
        </p:txBody>
      </p:sp>
      <p:pic>
        <p:nvPicPr>
          <p:cNvPr id="5" name="Picture 4">
            <a:extLst>
              <a:ext uri="{FF2B5EF4-FFF2-40B4-BE49-F238E27FC236}">
                <a16:creationId xmlns:a16="http://schemas.microsoft.com/office/drawing/2014/main" id="{9D9864EC-F6D5-48B0-A2B2-40302F3A8274}"/>
              </a:ext>
            </a:extLst>
          </p:cNvPr>
          <p:cNvPicPr>
            <a:picLocks noChangeAspect="1"/>
          </p:cNvPicPr>
          <p:nvPr/>
        </p:nvPicPr>
        <p:blipFill>
          <a:blip r:embed="rId3"/>
          <a:stretch>
            <a:fillRect/>
          </a:stretch>
        </p:blipFill>
        <p:spPr>
          <a:xfrm>
            <a:off x="944060" y="1450135"/>
            <a:ext cx="7255879" cy="2243230"/>
          </a:xfrm>
          <a:prstGeom prst="rect">
            <a:avLst/>
          </a:prstGeom>
        </p:spPr>
      </p:pic>
    </p:spTree>
    <p:extLst>
      <p:ext uri="{BB962C8B-B14F-4D97-AF65-F5344CB8AC3E}">
        <p14:creationId xmlns:p14="http://schemas.microsoft.com/office/powerpoint/2010/main" val="1317026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pic>
        <p:nvPicPr>
          <p:cNvPr id="3" name="Picture 2">
            <a:extLst>
              <a:ext uri="{FF2B5EF4-FFF2-40B4-BE49-F238E27FC236}">
                <a16:creationId xmlns:a16="http://schemas.microsoft.com/office/drawing/2014/main" id="{D3A91145-E04D-47E3-B5FD-B095CC4BC39B}"/>
              </a:ext>
            </a:extLst>
          </p:cNvPr>
          <p:cNvPicPr>
            <a:picLocks noChangeAspect="1"/>
          </p:cNvPicPr>
          <p:nvPr/>
        </p:nvPicPr>
        <p:blipFill>
          <a:blip r:embed="rId3"/>
          <a:stretch>
            <a:fillRect/>
          </a:stretch>
        </p:blipFill>
        <p:spPr>
          <a:xfrm>
            <a:off x="1102995" y="443043"/>
            <a:ext cx="6938009" cy="4257414"/>
          </a:xfrm>
          <a:prstGeom prst="rect">
            <a:avLst/>
          </a:prstGeom>
        </p:spPr>
      </p:pic>
    </p:spTree>
    <p:extLst>
      <p:ext uri="{BB962C8B-B14F-4D97-AF65-F5344CB8AC3E}">
        <p14:creationId xmlns:p14="http://schemas.microsoft.com/office/powerpoint/2010/main" val="3813052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4" name="Title 3">
            <a:extLst>
              <a:ext uri="{FF2B5EF4-FFF2-40B4-BE49-F238E27FC236}">
                <a16:creationId xmlns:a16="http://schemas.microsoft.com/office/drawing/2014/main" id="{35BCC27B-0174-407D-8852-5F1696305412}"/>
              </a:ext>
            </a:extLst>
          </p:cNvPr>
          <p:cNvSpPr>
            <a:spLocks noGrp="1"/>
          </p:cNvSpPr>
          <p:nvPr>
            <p:ph type="title"/>
          </p:nvPr>
        </p:nvSpPr>
        <p:spPr>
          <a:xfrm>
            <a:off x="1" y="0"/>
            <a:ext cx="9144000" cy="396300"/>
          </a:xfrm>
        </p:spPr>
        <p:txBody>
          <a:bodyPr/>
          <a:lstStyle/>
          <a:p>
            <a:pPr algn="ctr"/>
            <a:r>
              <a:rPr lang="en-US" sz="2000" dirty="0"/>
              <a:t>Pointer Manipulation</a:t>
            </a:r>
            <a:endParaRPr lang="en-IN" sz="2000" dirty="0"/>
          </a:p>
        </p:txBody>
      </p:sp>
      <p:sp>
        <p:nvSpPr>
          <p:cNvPr id="5" name="TextBox 4">
            <a:extLst>
              <a:ext uri="{FF2B5EF4-FFF2-40B4-BE49-F238E27FC236}">
                <a16:creationId xmlns:a16="http://schemas.microsoft.com/office/drawing/2014/main" id="{9871C203-2F1D-402E-AEBD-C7BC108266E7}"/>
              </a:ext>
            </a:extLst>
          </p:cNvPr>
          <p:cNvSpPr txBox="1"/>
          <p:nvPr/>
        </p:nvSpPr>
        <p:spPr>
          <a:xfrm>
            <a:off x="1325443" y="4109426"/>
            <a:ext cx="4681728" cy="954107"/>
          </a:xfrm>
          <a:prstGeom prst="rect">
            <a:avLst/>
          </a:prstGeom>
          <a:noFill/>
        </p:spPr>
        <p:txBody>
          <a:bodyPr wrap="square">
            <a:spAutoFit/>
          </a:bodyPr>
          <a:lstStyle/>
          <a:p>
            <a:r>
              <a:rPr lang="en-US" sz="1400" dirty="0">
                <a:solidFill>
                  <a:srgbClr val="000000"/>
                </a:solidFill>
                <a:latin typeface="Segoe UI" panose="020B0502040204020203" pitchFamily="34" charset="0"/>
              </a:rPr>
              <a:t>P is pointing at RAM[0]</a:t>
            </a:r>
          </a:p>
          <a:p>
            <a:r>
              <a:rPr lang="en-IN" sz="1400" dirty="0">
                <a:solidFill>
                  <a:srgbClr val="000000"/>
                </a:solidFill>
                <a:latin typeface="Segoe UI" panose="020B0502040204020203" pitchFamily="34" charset="0"/>
              </a:rPr>
              <a:t>now A = 257 </a:t>
            </a:r>
          </a:p>
          <a:p>
            <a:r>
              <a:rPr lang="en-IN" sz="1400" dirty="0">
                <a:solidFill>
                  <a:srgbClr val="000000"/>
                </a:solidFill>
                <a:latin typeface="Segoe UI" panose="020B0502040204020203" pitchFamily="34" charset="0"/>
              </a:rPr>
              <a:t>now M = RAM[257]</a:t>
            </a:r>
          </a:p>
          <a:p>
            <a:r>
              <a:rPr lang="en-US" sz="1400" dirty="0">
                <a:solidFill>
                  <a:srgbClr val="000000"/>
                </a:solidFill>
                <a:latin typeface="Segoe UI" panose="020B0502040204020203" pitchFamily="34" charset="0"/>
              </a:rPr>
              <a:t>that is why D = 23</a:t>
            </a:r>
            <a:endParaRPr lang="en-US" sz="1400" dirty="0">
              <a:solidFill>
                <a:prstClr val="black"/>
              </a:solidFill>
              <a:latin typeface="Segoe UI" panose="020B0502040204020203" pitchFamily="34" charset="0"/>
            </a:endParaRPr>
          </a:p>
        </p:txBody>
      </p:sp>
      <p:pic>
        <p:nvPicPr>
          <p:cNvPr id="6" name="Picture 5">
            <a:extLst>
              <a:ext uri="{FF2B5EF4-FFF2-40B4-BE49-F238E27FC236}">
                <a16:creationId xmlns:a16="http://schemas.microsoft.com/office/drawing/2014/main" id="{D0E615F9-976F-4052-BA91-B646F9FE364C}"/>
              </a:ext>
            </a:extLst>
          </p:cNvPr>
          <p:cNvPicPr>
            <a:picLocks noChangeAspect="1"/>
          </p:cNvPicPr>
          <p:nvPr/>
        </p:nvPicPr>
        <p:blipFill>
          <a:blip r:embed="rId3"/>
          <a:stretch>
            <a:fillRect/>
          </a:stretch>
        </p:blipFill>
        <p:spPr>
          <a:xfrm>
            <a:off x="1325443" y="1319732"/>
            <a:ext cx="5981050" cy="2656290"/>
          </a:xfrm>
          <a:prstGeom prst="rect">
            <a:avLst/>
          </a:prstGeom>
        </p:spPr>
      </p:pic>
      <p:sp>
        <p:nvSpPr>
          <p:cNvPr id="8" name="TextBox 7">
            <a:extLst>
              <a:ext uri="{FF2B5EF4-FFF2-40B4-BE49-F238E27FC236}">
                <a16:creationId xmlns:a16="http://schemas.microsoft.com/office/drawing/2014/main" id="{82C0ACCD-B699-445D-90AB-B14247E55E6D}"/>
              </a:ext>
            </a:extLst>
          </p:cNvPr>
          <p:cNvSpPr txBox="1"/>
          <p:nvPr/>
        </p:nvSpPr>
        <p:spPr>
          <a:xfrm>
            <a:off x="743712" y="618872"/>
            <a:ext cx="7144512" cy="523220"/>
          </a:xfrm>
          <a:prstGeom prst="rect">
            <a:avLst/>
          </a:prstGeom>
          <a:noFill/>
        </p:spPr>
        <p:txBody>
          <a:bodyPr wrap="square" rtlCol="0">
            <a:spAutoFit/>
          </a:bodyPr>
          <a:lstStyle/>
          <a:p>
            <a:r>
              <a:rPr lang="en-US" dirty="0">
                <a:latin typeface="Adobe Devanagari" panose="02040503050201020203" pitchFamily="18" charset="0"/>
                <a:cs typeface="Adobe Devanagari" panose="02040503050201020203" pitchFamily="18" charset="0"/>
              </a:rPr>
              <a:t>Before moving ahead with implementation of memory segments, it is necessary to go through and learn about pointer manipulation and stack implementation.</a:t>
            </a:r>
            <a:endParaRPr lang="en-IN"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670316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itle 2">
            <a:extLst>
              <a:ext uri="{FF2B5EF4-FFF2-40B4-BE49-F238E27FC236}">
                <a16:creationId xmlns:a16="http://schemas.microsoft.com/office/drawing/2014/main" id="{BC5B5016-7293-44B9-B1F4-BE79DCEF6253}"/>
              </a:ext>
            </a:extLst>
          </p:cNvPr>
          <p:cNvSpPr>
            <a:spLocks noGrp="1"/>
          </p:cNvSpPr>
          <p:nvPr>
            <p:ph type="title"/>
          </p:nvPr>
        </p:nvSpPr>
        <p:spPr>
          <a:xfrm>
            <a:off x="369432" y="51541"/>
            <a:ext cx="6962100" cy="326684"/>
          </a:xfrm>
        </p:spPr>
        <p:txBody>
          <a:bodyPr/>
          <a:lstStyle/>
          <a:p>
            <a:r>
              <a:rPr lang="en-IN" sz="2000" dirty="0"/>
              <a:t>    Stack  test </a:t>
            </a:r>
          </a:p>
        </p:txBody>
      </p:sp>
      <p:pic>
        <p:nvPicPr>
          <p:cNvPr id="2" name="Picture 3">
            <a:extLst>
              <a:ext uri="{FF2B5EF4-FFF2-40B4-BE49-F238E27FC236}">
                <a16:creationId xmlns:a16="http://schemas.microsoft.com/office/drawing/2014/main" id="{4C12A80C-8BEA-0EDB-F2ED-0251E28B9E44}"/>
              </a:ext>
            </a:extLst>
          </p:cNvPr>
          <p:cNvPicPr>
            <a:picLocks noChangeAspect="1"/>
          </p:cNvPicPr>
          <p:nvPr/>
        </p:nvPicPr>
        <p:blipFill>
          <a:blip r:embed="rId3"/>
          <a:stretch>
            <a:fillRect/>
          </a:stretch>
        </p:blipFill>
        <p:spPr>
          <a:xfrm>
            <a:off x="967740" y="483953"/>
            <a:ext cx="7208520" cy="3838409"/>
          </a:xfrm>
          <a:prstGeom prst="rect">
            <a:avLst/>
          </a:prstGeom>
        </p:spPr>
      </p:pic>
      <p:sp>
        <p:nvSpPr>
          <p:cNvPr id="4" name="TextBox 3">
            <a:extLst>
              <a:ext uri="{FF2B5EF4-FFF2-40B4-BE49-F238E27FC236}">
                <a16:creationId xmlns:a16="http://schemas.microsoft.com/office/drawing/2014/main" id="{D3AA26CE-A747-4AB8-93ED-813C0FB9B360}"/>
              </a:ext>
            </a:extLst>
          </p:cNvPr>
          <p:cNvSpPr txBox="1"/>
          <p:nvPr/>
        </p:nvSpPr>
        <p:spPr>
          <a:xfrm>
            <a:off x="1721643" y="4625710"/>
            <a:ext cx="5429251" cy="307777"/>
          </a:xfrm>
          <a:prstGeom prst="rect">
            <a:avLst/>
          </a:prstGeom>
          <a:noFill/>
        </p:spPr>
        <p:txBody>
          <a:bodyPr wrap="square" rtlCol="0">
            <a:spAutoFit/>
          </a:bodyPr>
          <a:lstStyle/>
          <a:p>
            <a:r>
              <a:rPr lang="en-US" dirty="0"/>
              <a:t>VM code is located: nand2tetris</a:t>
            </a:r>
            <a:r>
              <a:rPr lang="en-US" dirty="0">
                <a:sym typeface="Wingdings" panose="05000000000000000000" pitchFamily="2" charset="2"/>
              </a:rPr>
              <a:t></a:t>
            </a:r>
            <a:r>
              <a:rPr lang="en-US" dirty="0"/>
              <a:t> projects</a:t>
            </a:r>
            <a:r>
              <a:rPr lang="en-US" dirty="0">
                <a:sym typeface="Wingdings" panose="05000000000000000000" pitchFamily="2" charset="2"/>
              </a:rPr>
              <a:t>07Stack Arithmetic</a:t>
            </a:r>
            <a:r>
              <a:rPr lang="en-US" dirty="0"/>
              <a:t> </a:t>
            </a:r>
            <a:endParaRPr lang="en-IN" dirty="0"/>
          </a:p>
        </p:txBody>
      </p:sp>
    </p:spTree>
    <p:extLst>
      <p:ext uri="{BB962C8B-B14F-4D97-AF65-F5344CB8AC3E}">
        <p14:creationId xmlns:p14="http://schemas.microsoft.com/office/powerpoint/2010/main" val="2771403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itle 2">
            <a:extLst>
              <a:ext uri="{FF2B5EF4-FFF2-40B4-BE49-F238E27FC236}">
                <a16:creationId xmlns:a16="http://schemas.microsoft.com/office/drawing/2014/main" id="{BC5B5016-7293-44B9-B1F4-BE79DCEF6253}"/>
              </a:ext>
            </a:extLst>
          </p:cNvPr>
          <p:cNvSpPr>
            <a:spLocks noGrp="1"/>
          </p:cNvSpPr>
          <p:nvPr>
            <p:ph type="title"/>
          </p:nvPr>
        </p:nvSpPr>
        <p:spPr>
          <a:xfrm>
            <a:off x="1090950" y="61617"/>
            <a:ext cx="6962100" cy="396300"/>
          </a:xfrm>
        </p:spPr>
        <p:txBody>
          <a:bodyPr/>
          <a:lstStyle/>
          <a:p>
            <a:pPr algn="ctr"/>
            <a:r>
              <a:rPr lang="en-US" sz="2800" dirty="0"/>
              <a:t>Stack Implementation</a:t>
            </a:r>
            <a:endParaRPr lang="en-IN" sz="2800" dirty="0"/>
          </a:p>
        </p:txBody>
      </p:sp>
      <p:pic>
        <p:nvPicPr>
          <p:cNvPr id="10" name="Picture 9">
            <a:extLst>
              <a:ext uri="{FF2B5EF4-FFF2-40B4-BE49-F238E27FC236}">
                <a16:creationId xmlns:a16="http://schemas.microsoft.com/office/drawing/2014/main" id="{7CF376AA-7189-44A5-9CFA-B9888FDA2576}"/>
              </a:ext>
            </a:extLst>
          </p:cNvPr>
          <p:cNvPicPr>
            <a:picLocks noChangeAspect="1"/>
          </p:cNvPicPr>
          <p:nvPr/>
        </p:nvPicPr>
        <p:blipFill>
          <a:blip r:embed="rId3"/>
          <a:stretch>
            <a:fillRect/>
          </a:stretch>
        </p:blipFill>
        <p:spPr>
          <a:xfrm>
            <a:off x="1939259" y="591822"/>
            <a:ext cx="5265482" cy="4447198"/>
          </a:xfrm>
          <a:prstGeom prst="rect">
            <a:avLst/>
          </a:prstGeom>
        </p:spPr>
      </p:pic>
    </p:spTree>
    <p:extLst>
      <p:ext uri="{BB962C8B-B14F-4D97-AF65-F5344CB8AC3E}">
        <p14:creationId xmlns:p14="http://schemas.microsoft.com/office/powerpoint/2010/main" val="3882031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3" name="Title 2">
            <a:extLst>
              <a:ext uri="{FF2B5EF4-FFF2-40B4-BE49-F238E27FC236}">
                <a16:creationId xmlns:a16="http://schemas.microsoft.com/office/drawing/2014/main" id="{4FC98C26-5530-4C63-9896-AF3452425989}"/>
              </a:ext>
            </a:extLst>
          </p:cNvPr>
          <p:cNvSpPr>
            <a:spLocks noGrp="1"/>
          </p:cNvSpPr>
          <p:nvPr>
            <p:ph type="title"/>
          </p:nvPr>
        </p:nvSpPr>
        <p:spPr>
          <a:xfrm>
            <a:off x="1090950" y="15323"/>
            <a:ext cx="6962100" cy="396300"/>
          </a:xfrm>
        </p:spPr>
        <p:txBody>
          <a:bodyPr/>
          <a:lstStyle/>
          <a:p>
            <a:pPr algn="ctr"/>
            <a:r>
              <a:rPr lang="en-US" sz="2800" dirty="0"/>
              <a:t>Memory Segment Implementation</a:t>
            </a:r>
            <a:endParaRPr lang="en-IN" sz="2800" dirty="0"/>
          </a:p>
        </p:txBody>
      </p:sp>
      <p:sp>
        <p:nvSpPr>
          <p:cNvPr id="2" name="TextBox 1">
            <a:extLst>
              <a:ext uri="{FF2B5EF4-FFF2-40B4-BE49-F238E27FC236}">
                <a16:creationId xmlns:a16="http://schemas.microsoft.com/office/drawing/2014/main" id="{6B4CF79E-85DE-41C3-9DFC-3AFA09FA3382}"/>
              </a:ext>
            </a:extLst>
          </p:cNvPr>
          <p:cNvSpPr txBox="1"/>
          <p:nvPr/>
        </p:nvSpPr>
        <p:spPr>
          <a:xfrm>
            <a:off x="257592" y="411623"/>
            <a:ext cx="3288169" cy="1015663"/>
          </a:xfrm>
          <a:prstGeom prst="rect">
            <a:avLst/>
          </a:prstGeom>
          <a:noFill/>
        </p:spPr>
        <p:txBody>
          <a:bodyPr wrap="square" rtlCol="0">
            <a:spAutoFit/>
          </a:bodyPr>
          <a:lstStyle/>
          <a:p>
            <a:r>
              <a:rPr lang="en-US" sz="1200" b="1" u="sng" dirty="0"/>
              <a:t>Implementing Local</a:t>
            </a:r>
          </a:p>
          <a:p>
            <a:endParaRPr lang="en-US" sz="1200" dirty="0"/>
          </a:p>
          <a:p>
            <a:r>
              <a:rPr lang="en-US" sz="1200" dirty="0"/>
              <a:t>RAM[1] points to the base of the</a:t>
            </a:r>
          </a:p>
          <a:p>
            <a:r>
              <a:rPr lang="en-US" sz="1200" dirty="0"/>
              <a:t>current VM function’s local segment.</a:t>
            </a:r>
          </a:p>
          <a:p>
            <a:endParaRPr lang="en-US" sz="1200" dirty="0"/>
          </a:p>
        </p:txBody>
      </p:sp>
      <p:pic>
        <p:nvPicPr>
          <p:cNvPr id="11" name="Picture 10">
            <a:extLst>
              <a:ext uri="{FF2B5EF4-FFF2-40B4-BE49-F238E27FC236}">
                <a16:creationId xmlns:a16="http://schemas.microsoft.com/office/drawing/2014/main" id="{35A22B83-4070-43D4-B875-A6916BAA1560}"/>
              </a:ext>
            </a:extLst>
          </p:cNvPr>
          <p:cNvPicPr>
            <a:picLocks noChangeAspect="1"/>
          </p:cNvPicPr>
          <p:nvPr/>
        </p:nvPicPr>
        <p:blipFill>
          <a:blip r:embed="rId3"/>
          <a:stretch>
            <a:fillRect/>
          </a:stretch>
        </p:blipFill>
        <p:spPr>
          <a:xfrm>
            <a:off x="3692238" y="534585"/>
            <a:ext cx="5337046" cy="4495818"/>
          </a:xfrm>
          <a:prstGeom prst="rect">
            <a:avLst/>
          </a:prstGeom>
        </p:spPr>
      </p:pic>
      <p:sp>
        <p:nvSpPr>
          <p:cNvPr id="12" name="TextBox 11">
            <a:extLst>
              <a:ext uri="{FF2B5EF4-FFF2-40B4-BE49-F238E27FC236}">
                <a16:creationId xmlns:a16="http://schemas.microsoft.com/office/drawing/2014/main" id="{5B710CD9-A1B6-4FB5-9D11-B771B7618115}"/>
              </a:ext>
            </a:extLst>
          </p:cNvPr>
          <p:cNvSpPr txBox="1"/>
          <p:nvPr/>
        </p:nvSpPr>
        <p:spPr>
          <a:xfrm>
            <a:off x="257592" y="2614003"/>
            <a:ext cx="3566112" cy="2677656"/>
          </a:xfrm>
          <a:prstGeom prst="rect">
            <a:avLst/>
          </a:prstGeom>
          <a:noFill/>
        </p:spPr>
        <p:txBody>
          <a:bodyPr wrap="square" rtlCol="0">
            <a:spAutoFit/>
          </a:bodyPr>
          <a:lstStyle/>
          <a:p>
            <a:r>
              <a:rPr lang="en-US" sz="1200" dirty="0"/>
              <a:t>Working of Pseudo Code for pop: </a:t>
            </a:r>
          </a:p>
          <a:p>
            <a:pPr marL="285750" indent="-285750">
              <a:buFont typeface="Arial" panose="020B0604020202020204" pitchFamily="34" charset="0"/>
              <a:buChar char="•"/>
            </a:pPr>
            <a:r>
              <a:rPr lang="en-US" sz="1200" dirty="0"/>
              <a:t>(addr = LCL +2): Access to the i</a:t>
            </a:r>
            <a:r>
              <a:rPr lang="en-US" sz="1200" baseline="30000" dirty="0"/>
              <a:t>th</a:t>
            </a:r>
            <a:r>
              <a:rPr lang="en-US" sz="1200" dirty="0"/>
              <a:t> entry of Local segment is implemented by accessing RAM[LCL +i].</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(SP--) : A particular address from stack is accessed after performing (SP – 1) on stack pointer address at RAM[0].</a:t>
            </a:r>
          </a:p>
          <a:p>
            <a:endParaRPr lang="en-US" sz="1200" dirty="0"/>
          </a:p>
          <a:p>
            <a:pPr marL="285750" indent="-285750">
              <a:buFont typeface="Arial" panose="020B0604020202020204" pitchFamily="34" charset="0"/>
              <a:buChar char="•"/>
            </a:pPr>
            <a:r>
              <a:rPr lang="en-US" sz="1200" dirty="0"/>
              <a:t>(*addr=*SP): Local i</a:t>
            </a:r>
            <a:r>
              <a:rPr lang="en-US" sz="1200" baseline="30000" dirty="0"/>
              <a:t>th</a:t>
            </a:r>
            <a:r>
              <a:rPr lang="en-US" sz="1200" dirty="0"/>
              <a:t> entry (RAM address of LCL segment) has now become equal to value stored in Address present in stack pointer.</a:t>
            </a:r>
          </a:p>
          <a:p>
            <a:pPr marL="285750" indent="-285750">
              <a:buFont typeface="Arial" panose="020B0604020202020204" pitchFamily="34" charset="0"/>
              <a:buChar char="•"/>
            </a:pPr>
            <a:endParaRPr lang="en-IN" sz="1200" dirty="0"/>
          </a:p>
        </p:txBody>
      </p:sp>
      <p:sp>
        <p:nvSpPr>
          <p:cNvPr id="14" name="TextBox 13">
            <a:extLst>
              <a:ext uri="{FF2B5EF4-FFF2-40B4-BE49-F238E27FC236}">
                <a16:creationId xmlns:a16="http://schemas.microsoft.com/office/drawing/2014/main" id="{25E15E19-29C5-4782-A590-065C1D22F465}"/>
              </a:ext>
            </a:extLst>
          </p:cNvPr>
          <p:cNvSpPr txBox="1"/>
          <p:nvPr/>
        </p:nvSpPr>
        <p:spPr>
          <a:xfrm>
            <a:off x="257592" y="1229008"/>
            <a:ext cx="3721477" cy="1384995"/>
          </a:xfrm>
          <a:prstGeom prst="rect">
            <a:avLst/>
          </a:prstGeom>
          <a:noFill/>
        </p:spPr>
        <p:txBody>
          <a:bodyPr wrap="square">
            <a:spAutoFit/>
          </a:bodyPr>
          <a:lstStyle/>
          <a:p>
            <a:r>
              <a:rPr lang="en-US" sz="1200" dirty="0"/>
              <a:t>Here, pop is used to take value from stack</a:t>
            </a:r>
            <a:br>
              <a:rPr lang="en-US" sz="1200" dirty="0"/>
            </a:br>
            <a:r>
              <a:rPr lang="en-US" sz="1200" dirty="0"/>
              <a:t>(starting from RAM[256]) and store that value in Local memory segment address in RAM[1].</a:t>
            </a:r>
          </a:p>
          <a:p>
            <a:endParaRPr lang="en-US" sz="1200" dirty="0"/>
          </a:p>
          <a:p>
            <a:r>
              <a:rPr lang="en-US" sz="1200" dirty="0"/>
              <a:t>Push is used to store value in stack</a:t>
            </a:r>
            <a:br>
              <a:rPr lang="en-US" sz="1200" dirty="0"/>
            </a:br>
            <a:r>
              <a:rPr lang="en-US" sz="1200" dirty="0"/>
              <a:t>(starting from RAM{256}), value is taken from RAM[1] i.e., from LCL memory segment address.</a:t>
            </a:r>
            <a:endParaRPr lang="en-IN" sz="12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3" name="Title 2">
            <a:extLst>
              <a:ext uri="{FF2B5EF4-FFF2-40B4-BE49-F238E27FC236}">
                <a16:creationId xmlns:a16="http://schemas.microsoft.com/office/drawing/2014/main" id="{61C36DA5-3088-4AE6-AC17-90D3C4863EC1}"/>
              </a:ext>
            </a:extLst>
          </p:cNvPr>
          <p:cNvSpPr>
            <a:spLocks noGrp="1"/>
          </p:cNvSpPr>
          <p:nvPr>
            <p:ph type="title"/>
          </p:nvPr>
        </p:nvSpPr>
        <p:spPr>
          <a:xfrm>
            <a:off x="1090950" y="54312"/>
            <a:ext cx="6962100" cy="396300"/>
          </a:xfrm>
        </p:spPr>
        <p:txBody>
          <a:bodyPr/>
          <a:lstStyle/>
          <a:p>
            <a:pPr algn="ctr"/>
            <a:r>
              <a:rPr lang="en-US" sz="2800" dirty="0"/>
              <a:t>Memory Segment Implementation</a:t>
            </a:r>
            <a:endParaRPr lang="en-IN" sz="2800" dirty="0"/>
          </a:p>
        </p:txBody>
      </p:sp>
      <p:sp>
        <p:nvSpPr>
          <p:cNvPr id="5" name="TextBox 4">
            <a:extLst>
              <a:ext uri="{FF2B5EF4-FFF2-40B4-BE49-F238E27FC236}">
                <a16:creationId xmlns:a16="http://schemas.microsoft.com/office/drawing/2014/main" id="{F8067B32-8BC4-418E-8D5D-CB67C47D3CC2}"/>
              </a:ext>
            </a:extLst>
          </p:cNvPr>
          <p:cNvSpPr txBox="1"/>
          <p:nvPr/>
        </p:nvSpPr>
        <p:spPr>
          <a:xfrm>
            <a:off x="75008" y="532137"/>
            <a:ext cx="3124636" cy="1384995"/>
          </a:xfrm>
          <a:prstGeom prst="rect">
            <a:avLst/>
          </a:prstGeom>
          <a:noFill/>
        </p:spPr>
        <p:txBody>
          <a:bodyPr wrap="square">
            <a:spAutoFit/>
          </a:bodyPr>
          <a:lstStyle/>
          <a:p>
            <a:r>
              <a:rPr lang="en-US" b="1" u="sng" dirty="0"/>
              <a:t>Implementing: </a:t>
            </a:r>
            <a:r>
              <a:rPr lang="en-IN" b="1" i="1" u="sng" strike="noStrike" baseline="0" dirty="0">
                <a:latin typeface="CIDFont+F7"/>
              </a:rPr>
              <a:t>argument, this, that</a:t>
            </a:r>
          </a:p>
          <a:p>
            <a:endParaRPr lang="en-IN" b="1" i="1" dirty="0">
              <a:latin typeface="CIDFont+F7"/>
            </a:endParaRPr>
          </a:p>
          <a:p>
            <a:r>
              <a:rPr lang="en-IN" dirty="0">
                <a:latin typeface="CIDFont+F7"/>
              </a:rPr>
              <a:t>RAM[2],RAM[3],RAM[4] </a:t>
            </a:r>
            <a:r>
              <a:rPr lang="en-US" sz="1400" dirty="0"/>
              <a:t>points to the base of the current VM function’s argu</a:t>
            </a:r>
            <a:r>
              <a:rPr lang="en-US" dirty="0"/>
              <a:t>ment, this and that </a:t>
            </a:r>
            <a:r>
              <a:rPr lang="en-US" sz="1400" dirty="0"/>
              <a:t> segment respectively.</a:t>
            </a:r>
            <a:endParaRPr lang="en-US" dirty="0"/>
          </a:p>
        </p:txBody>
      </p:sp>
      <p:pic>
        <p:nvPicPr>
          <p:cNvPr id="12" name="Picture 11">
            <a:extLst>
              <a:ext uri="{FF2B5EF4-FFF2-40B4-BE49-F238E27FC236}">
                <a16:creationId xmlns:a16="http://schemas.microsoft.com/office/drawing/2014/main" id="{459A14A9-E94A-4DF6-9C40-E983968E929D}"/>
              </a:ext>
            </a:extLst>
          </p:cNvPr>
          <p:cNvPicPr>
            <a:picLocks noChangeAspect="1"/>
          </p:cNvPicPr>
          <p:nvPr/>
        </p:nvPicPr>
        <p:blipFill>
          <a:blip r:embed="rId3"/>
          <a:stretch>
            <a:fillRect/>
          </a:stretch>
        </p:blipFill>
        <p:spPr>
          <a:xfrm>
            <a:off x="3634326" y="581588"/>
            <a:ext cx="5434666" cy="4243991"/>
          </a:xfrm>
          <a:prstGeom prst="rect">
            <a:avLst/>
          </a:prstGeom>
        </p:spPr>
      </p:pic>
      <p:sp>
        <p:nvSpPr>
          <p:cNvPr id="14" name="TextBox 13">
            <a:extLst>
              <a:ext uri="{FF2B5EF4-FFF2-40B4-BE49-F238E27FC236}">
                <a16:creationId xmlns:a16="http://schemas.microsoft.com/office/drawing/2014/main" id="{63B666A4-1839-491F-AA3D-66F150D0D824}"/>
              </a:ext>
            </a:extLst>
          </p:cNvPr>
          <p:cNvSpPr txBox="1"/>
          <p:nvPr/>
        </p:nvSpPr>
        <p:spPr>
          <a:xfrm>
            <a:off x="75008" y="2084329"/>
            <a:ext cx="3475436" cy="2862322"/>
          </a:xfrm>
          <a:prstGeom prst="rect">
            <a:avLst/>
          </a:prstGeom>
          <a:noFill/>
        </p:spPr>
        <p:txBody>
          <a:bodyPr wrap="square" rtlCol="0">
            <a:spAutoFit/>
          </a:bodyPr>
          <a:lstStyle/>
          <a:p>
            <a:r>
              <a:rPr lang="en-US" sz="1200" dirty="0"/>
              <a:t>Working of Pseudo Code for push: </a:t>
            </a:r>
          </a:p>
          <a:p>
            <a:pPr marL="285750" indent="-285750">
              <a:buFont typeface="Arial" panose="020B0604020202020204" pitchFamily="34" charset="0"/>
              <a:buChar char="•"/>
            </a:pPr>
            <a:r>
              <a:rPr lang="en-US" sz="1200" dirty="0"/>
              <a:t>(addr = segmentPointer +i):</a:t>
            </a:r>
            <a:br>
              <a:rPr lang="en-US" sz="1200" dirty="0"/>
            </a:br>
            <a:r>
              <a:rPr lang="en-US" sz="1200" dirty="0"/>
              <a:t>Access to the i</a:t>
            </a:r>
            <a:r>
              <a:rPr lang="en-US" sz="1200" baseline="30000" dirty="0"/>
              <a:t>th</a:t>
            </a:r>
            <a:r>
              <a:rPr lang="en-US" sz="1200" dirty="0"/>
              <a:t> entry of any of these segments is implemented by accessing RAM[segmentbase +i].</a:t>
            </a:r>
          </a:p>
          <a:p>
            <a:endParaRPr lang="en-US" sz="1200" dirty="0"/>
          </a:p>
          <a:p>
            <a:pPr marL="285750" indent="-285750">
              <a:buFont typeface="Arial" panose="020B0604020202020204" pitchFamily="34" charset="0"/>
              <a:buChar char="•"/>
            </a:pPr>
            <a:r>
              <a:rPr lang="en-US" sz="1200" dirty="0"/>
              <a:t>(*SP=*addr):</a:t>
            </a:r>
            <a:br>
              <a:rPr lang="en-US" sz="1200" dirty="0"/>
            </a:br>
            <a:r>
              <a:rPr lang="en-US" sz="1200" dirty="0"/>
              <a:t>Value stored in Address present in stack pointer becomes equal to value stored in RAM address of memory segments.</a:t>
            </a:r>
          </a:p>
          <a:p>
            <a:endParaRPr lang="en-US" sz="1200" dirty="0"/>
          </a:p>
          <a:p>
            <a:pPr marL="285750" indent="-285750">
              <a:buFont typeface="Arial" panose="020B0604020202020204" pitchFamily="34" charset="0"/>
              <a:buChar char="•"/>
            </a:pPr>
            <a:r>
              <a:rPr lang="en-US" sz="1200" dirty="0"/>
              <a:t>(SP++) : A particular address from stack is accessed after performing (SP + 1) on stack pointer address at RAM[0].</a:t>
            </a:r>
          </a:p>
          <a:p>
            <a:endParaRPr lang="en-IN" sz="1200" dirty="0"/>
          </a:p>
        </p:txBody>
      </p:sp>
    </p:spTree>
    <p:extLst>
      <p:ext uri="{BB962C8B-B14F-4D97-AF65-F5344CB8AC3E}">
        <p14:creationId xmlns:p14="http://schemas.microsoft.com/office/powerpoint/2010/main" val="73940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3" name="Title 2">
            <a:extLst>
              <a:ext uri="{FF2B5EF4-FFF2-40B4-BE49-F238E27FC236}">
                <a16:creationId xmlns:a16="http://schemas.microsoft.com/office/drawing/2014/main" id="{B6E59F7D-EBE5-4FDF-892B-D48F3AC5DE10}"/>
              </a:ext>
            </a:extLst>
          </p:cNvPr>
          <p:cNvSpPr>
            <a:spLocks noGrp="1"/>
          </p:cNvSpPr>
          <p:nvPr>
            <p:ph type="title"/>
          </p:nvPr>
        </p:nvSpPr>
        <p:spPr>
          <a:xfrm>
            <a:off x="1090950" y="58609"/>
            <a:ext cx="6962100" cy="396300"/>
          </a:xfrm>
        </p:spPr>
        <p:txBody>
          <a:bodyPr/>
          <a:lstStyle/>
          <a:p>
            <a:pPr algn="ctr"/>
            <a:r>
              <a:rPr lang="en-US" sz="2800" dirty="0"/>
              <a:t>Memory Segment Implementation</a:t>
            </a:r>
            <a:endParaRPr lang="en-IN" sz="2800" dirty="0"/>
          </a:p>
        </p:txBody>
      </p:sp>
      <p:sp>
        <p:nvSpPr>
          <p:cNvPr id="4" name="TextBox 3">
            <a:extLst>
              <a:ext uri="{FF2B5EF4-FFF2-40B4-BE49-F238E27FC236}">
                <a16:creationId xmlns:a16="http://schemas.microsoft.com/office/drawing/2014/main" id="{6C948649-0345-4F8D-BAD9-E06149699859}"/>
              </a:ext>
            </a:extLst>
          </p:cNvPr>
          <p:cNvSpPr txBox="1"/>
          <p:nvPr/>
        </p:nvSpPr>
        <p:spPr>
          <a:xfrm>
            <a:off x="150019" y="552228"/>
            <a:ext cx="3124636" cy="523220"/>
          </a:xfrm>
          <a:prstGeom prst="rect">
            <a:avLst/>
          </a:prstGeom>
          <a:noFill/>
        </p:spPr>
        <p:txBody>
          <a:bodyPr wrap="square">
            <a:spAutoFit/>
          </a:bodyPr>
          <a:lstStyle/>
          <a:p>
            <a:r>
              <a:rPr lang="en-US" b="1" u="sng" dirty="0"/>
              <a:t>Implementing: </a:t>
            </a:r>
            <a:r>
              <a:rPr lang="en-IN" b="1" i="1" u="sng" strike="noStrike" baseline="0" dirty="0">
                <a:latin typeface="CIDFont+F7"/>
              </a:rPr>
              <a:t>Constant</a:t>
            </a:r>
          </a:p>
          <a:p>
            <a:endParaRPr lang="en-IN" b="1" i="1" dirty="0">
              <a:latin typeface="CIDFont+F7"/>
            </a:endParaRPr>
          </a:p>
        </p:txBody>
      </p:sp>
      <p:pic>
        <p:nvPicPr>
          <p:cNvPr id="5" name="Picture 4">
            <a:extLst>
              <a:ext uri="{FF2B5EF4-FFF2-40B4-BE49-F238E27FC236}">
                <a16:creationId xmlns:a16="http://schemas.microsoft.com/office/drawing/2014/main" id="{1653EFD6-F641-4740-9145-697144881407}"/>
              </a:ext>
            </a:extLst>
          </p:cNvPr>
          <p:cNvPicPr>
            <a:picLocks noChangeAspect="1"/>
          </p:cNvPicPr>
          <p:nvPr/>
        </p:nvPicPr>
        <p:blipFill>
          <a:blip r:embed="rId3"/>
          <a:stretch>
            <a:fillRect/>
          </a:stretch>
        </p:blipFill>
        <p:spPr>
          <a:xfrm>
            <a:off x="150019" y="922334"/>
            <a:ext cx="7192062" cy="2762514"/>
          </a:xfrm>
          <a:prstGeom prst="rect">
            <a:avLst/>
          </a:prstGeom>
        </p:spPr>
      </p:pic>
      <p:sp>
        <p:nvSpPr>
          <p:cNvPr id="6" name="TextBox 5">
            <a:extLst>
              <a:ext uri="{FF2B5EF4-FFF2-40B4-BE49-F238E27FC236}">
                <a16:creationId xmlns:a16="http://schemas.microsoft.com/office/drawing/2014/main" id="{6BFD1CBA-11A0-47AB-9E9A-E417E6368BD2}"/>
              </a:ext>
            </a:extLst>
          </p:cNvPr>
          <p:cNvSpPr txBox="1"/>
          <p:nvPr/>
        </p:nvSpPr>
        <p:spPr>
          <a:xfrm>
            <a:off x="863547" y="4011187"/>
            <a:ext cx="5765006" cy="738664"/>
          </a:xfrm>
          <a:prstGeom prst="rect">
            <a:avLst/>
          </a:prstGeom>
          <a:noFill/>
        </p:spPr>
        <p:txBody>
          <a:bodyPr wrap="square" rtlCol="0">
            <a:spAutoFit/>
          </a:bodyPr>
          <a:lstStyle/>
          <a:p>
            <a:pPr algn="ctr"/>
            <a:r>
              <a:rPr lang="en-US" b="1" dirty="0"/>
              <a:t>This segment is truly virtual and it simply just supply constant I</a:t>
            </a:r>
            <a:br>
              <a:rPr lang="en-US" b="1" dirty="0"/>
            </a:br>
            <a:r>
              <a:rPr lang="en-US" b="1" dirty="0"/>
              <a:t>and </a:t>
            </a:r>
            <a:br>
              <a:rPr lang="en-US" b="1" dirty="0"/>
            </a:br>
            <a:r>
              <a:rPr lang="en-US" b="1" dirty="0"/>
              <a:t>does not take any physical space. </a:t>
            </a:r>
            <a:endParaRPr lang="en-IN" b="1" dirty="0"/>
          </a:p>
        </p:txBody>
      </p:sp>
    </p:spTree>
    <p:extLst>
      <p:ext uri="{BB962C8B-B14F-4D97-AF65-F5344CB8AC3E}">
        <p14:creationId xmlns:p14="http://schemas.microsoft.com/office/powerpoint/2010/main" val="2950490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 name="Title 2">
            <a:extLst>
              <a:ext uri="{FF2B5EF4-FFF2-40B4-BE49-F238E27FC236}">
                <a16:creationId xmlns:a16="http://schemas.microsoft.com/office/drawing/2014/main" id="{00D514F5-617D-405D-965C-D6127A754FC0}"/>
              </a:ext>
            </a:extLst>
          </p:cNvPr>
          <p:cNvSpPr>
            <a:spLocks noGrp="1"/>
          </p:cNvSpPr>
          <p:nvPr>
            <p:ph type="title"/>
          </p:nvPr>
        </p:nvSpPr>
        <p:spPr>
          <a:xfrm>
            <a:off x="1090950" y="80040"/>
            <a:ext cx="6962100" cy="396300"/>
          </a:xfrm>
        </p:spPr>
        <p:txBody>
          <a:bodyPr/>
          <a:lstStyle/>
          <a:p>
            <a:pPr algn="ctr"/>
            <a:r>
              <a:rPr lang="en-US" sz="2800" dirty="0"/>
              <a:t>Memory Segment Implementation</a:t>
            </a:r>
            <a:endParaRPr lang="en-IN" sz="2800" dirty="0"/>
          </a:p>
        </p:txBody>
      </p:sp>
      <p:sp>
        <p:nvSpPr>
          <p:cNvPr id="4" name="TextBox 3">
            <a:extLst>
              <a:ext uri="{FF2B5EF4-FFF2-40B4-BE49-F238E27FC236}">
                <a16:creationId xmlns:a16="http://schemas.microsoft.com/office/drawing/2014/main" id="{420B57A3-3DD8-41F9-A54D-40D6F065E1C6}"/>
              </a:ext>
            </a:extLst>
          </p:cNvPr>
          <p:cNvSpPr txBox="1"/>
          <p:nvPr/>
        </p:nvSpPr>
        <p:spPr>
          <a:xfrm>
            <a:off x="273505" y="987997"/>
            <a:ext cx="3124636" cy="954107"/>
          </a:xfrm>
          <a:prstGeom prst="rect">
            <a:avLst/>
          </a:prstGeom>
          <a:noFill/>
        </p:spPr>
        <p:txBody>
          <a:bodyPr wrap="square">
            <a:spAutoFit/>
          </a:bodyPr>
          <a:lstStyle/>
          <a:p>
            <a:r>
              <a:rPr lang="en-US" b="1" u="sng" dirty="0"/>
              <a:t>Implementing: </a:t>
            </a:r>
            <a:r>
              <a:rPr lang="en-IN" b="1" i="1" u="sng" strike="noStrike" baseline="0" dirty="0">
                <a:latin typeface="CIDFont+F7"/>
              </a:rPr>
              <a:t>Static</a:t>
            </a:r>
          </a:p>
          <a:p>
            <a:endParaRPr lang="en-IN" b="1" i="1" u="sng" dirty="0">
              <a:latin typeface="CIDFont+F7"/>
            </a:endParaRPr>
          </a:p>
          <a:p>
            <a:r>
              <a:rPr lang="en-IN" strike="noStrike" baseline="0" dirty="0">
                <a:latin typeface="CIDFont+F7"/>
              </a:rPr>
              <a:t>Mapped from RAM[16] to RAM[255]</a:t>
            </a:r>
          </a:p>
          <a:p>
            <a:endParaRPr lang="en-IN" b="1" i="1" dirty="0">
              <a:latin typeface="CIDFont+F7"/>
            </a:endParaRPr>
          </a:p>
        </p:txBody>
      </p:sp>
      <p:pic>
        <p:nvPicPr>
          <p:cNvPr id="7" name="Picture 6">
            <a:extLst>
              <a:ext uri="{FF2B5EF4-FFF2-40B4-BE49-F238E27FC236}">
                <a16:creationId xmlns:a16="http://schemas.microsoft.com/office/drawing/2014/main" id="{39655EDB-5725-465F-8406-0B77DAFB9BC9}"/>
              </a:ext>
            </a:extLst>
          </p:cNvPr>
          <p:cNvPicPr>
            <a:picLocks noChangeAspect="1"/>
          </p:cNvPicPr>
          <p:nvPr/>
        </p:nvPicPr>
        <p:blipFill>
          <a:blip r:embed="rId3"/>
          <a:stretch>
            <a:fillRect/>
          </a:stretch>
        </p:blipFill>
        <p:spPr>
          <a:xfrm>
            <a:off x="273505" y="2314575"/>
            <a:ext cx="7096802" cy="1381257"/>
          </a:xfrm>
          <a:prstGeom prst="rect">
            <a:avLst/>
          </a:prstGeom>
        </p:spPr>
      </p:pic>
    </p:spTree>
    <p:extLst>
      <p:ext uri="{BB962C8B-B14F-4D97-AF65-F5344CB8AC3E}">
        <p14:creationId xmlns:p14="http://schemas.microsoft.com/office/powerpoint/2010/main" val="232809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pic>
        <p:nvPicPr>
          <p:cNvPr id="11" name="Picture 10">
            <a:extLst>
              <a:ext uri="{FF2B5EF4-FFF2-40B4-BE49-F238E27FC236}">
                <a16:creationId xmlns:a16="http://schemas.microsoft.com/office/drawing/2014/main" id="{52337734-ADF5-41F3-B8F0-EBBA442C86BF}"/>
              </a:ext>
            </a:extLst>
          </p:cNvPr>
          <p:cNvPicPr>
            <a:picLocks noChangeAspect="1"/>
          </p:cNvPicPr>
          <p:nvPr/>
        </p:nvPicPr>
        <p:blipFill>
          <a:blip r:embed="rId3"/>
          <a:stretch>
            <a:fillRect/>
          </a:stretch>
        </p:blipFill>
        <p:spPr>
          <a:xfrm>
            <a:off x="1361333" y="178083"/>
            <a:ext cx="6421333" cy="4787333"/>
          </a:xfrm>
          <a:prstGeom prst="rect">
            <a:avLst/>
          </a:prstGeom>
        </p:spPr>
      </p:pic>
    </p:spTree>
    <p:extLst>
      <p:ext uri="{BB962C8B-B14F-4D97-AF65-F5344CB8AC3E}">
        <p14:creationId xmlns:p14="http://schemas.microsoft.com/office/powerpoint/2010/main" val="4172701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3" name="Title 2">
            <a:extLst>
              <a:ext uri="{FF2B5EF4-FFF2-40B4-BE49-F238E27FC236}">
                <a16:creationId xmlns:a16="http://schemas.microsoft.com/office/drawing/2014/main" id="{0AB94490-8329-4D7D-8070-EC8970FB3845}"/>
              </a:ext>
            </a:extLst>
          </p:cNvPr>
          <p:cNvSpPr>
            <a:spLocks noGrp="1"/>
          </p:cNvSpPr>
          <p:nvPr>
            <p:ph type="title"/>
          </p:nvPr>
        </p:nvSpPr>
        <p:spPr>
          <a:xfrm>
            <a:off x="1090950" y="80040"/>
            <a:ext cx="6962100" cy="396300"/>
          </a:xfrm>
        </p:spPr>
        <p:txBody>
          <a:bodyPr/>
          <a:lstStyle/>
          <a:p>
            <a:pPr algn="ctr"/>
            <a:r>
              <a:rPr lang="en-US" sz="2800" dirty="0"/>
              <a:t>Memory Segment Implementation</a:t>
            </a:r>
            <a:endParaRPr lang="en-IN" sz="2800" dirty="0"/>
          </a:p>
        </p:txBody>
      </p:sp>
      <p:sp>
        <p:nvSpPr>
          <p:cNvPr id="4" name="TextBox 3">
            <a:extLst>
              <a:ext uri="{FF2B5EF4-FFF2-40B4-BE49-F238E27FC236}">
                <a16:creationId xmlns:a16="http://schemas.microsoft.com/office/drawing/2014/main" id="{91826DD0-C101-4679-AFDA-BA7A5EF9EAE3}"/>
              </a:ext>
            </a:extLst>
          </p:cNvPr>
          <p:cNvSpPr txBox="1"/>
          <p:nvPr/>
        </p:nvSpPr>
        <p:spPr>
          <a:xfrm>
            <a:off x="126627" y="476340"/>
            <a:ext cx="2426833" cy="738664"/>
          </a:xfrm>
          <a:prstGeom prst="rect">
            <a:avLst/>
          </a:prstGeom>
          <a:noFill/>
        </p:spPr>
        <p:txBody>
          <a:bodyPr wrap="square">
            <a:spAutoFit/>
          </a:bodyPr>
          <a:lstStyle/>
          <a:p>
            <a:r>
              <a:rPr lang="en-US" b="1" u="sng" dirty="0"/>
              <a:t>Implementing: </a:t>
            </a:r>
            <a:r>
              <a:rPr lang="en-IN" b="1" i="1" u="sng" strike="noStrike" baseline="0" dirty="0">
                <a:latin typeface="CIDFont+F7"/>
              </a:rPr>
              <a:t>temp</a:t>
            </a:r>
          </a:p>
          <a:p>
            <a:endParaRPr lang="en-IN" b="1" i="1" u="sng" dirty="0">
              <a:latin typeface="CIDFont+F7"/>
            </a:endParaRPr>
          </a:p>
          <a:p>
            <a:endParaRPr lang="en-IN" b="1" i="1" dirty="0">
              <a:latin typeface="CIDFont+F7"/>
            </a:endParaRPr>
          </a:p>
        </p:txBody>
      </p:sp>
      <p:pic>
        <p:nvPicPr>
          <p:cNvPr id="9" name="Picture 8">
            <a:extLst>
              <a:ext uri="{FF2B5EF4-FFF2-40B4-BE49-F238E27FC236}">
                <a16:creationId xmlns:a16="http://schemas.microsoft.com/office/drawing/2014/main" id="{B0E013CB-0B5E-4118-9478-C19770B36209}"/>
              </a:ext>
            </a:extLst>
          </p:cNvPr>
          <p:cNvPicPr>
            <a:picLocks noChangeAspect="1"/>
          </p:cNvPicPr>
          <p:nvPr/>
        </p:nvPicPr>
        <p:blipFill>
          <a:blip r:embed="rId3"/>
          <a:stretch>
            <a:fillRect/>
          </a:stretch>
        </p:blipFill>
        <p:spPr>
          <a:xfrm>
            <a:off x="978694" y="1888995"/>
            <a:ext cx="7186612" cy="3086231"/>
          </a:xfrm>
          <a:prstGeom prst="rect">
            <a:avLst/>
          </a:prstGeom>
        </p:spPr>
      </p:pic>
      <p:sp>
        <p:nvSpPr>
          <p:cNvPr id="10" name="TextBox 9">
            <a:extLst>
              <a:ext uri="{FF2B5EF4-FFF2-40B4-BE49-F238E27FC236}">
                <a16:creationId xmlns:a16="http://schemas.microsoft.com/office/drawing/2014/main" id="{46B85C9B-06D8-4F54-B43C-AE0D846A56C1}"/>
              </a:ext>
            </a:extLst>
          </p:cNvPr>
          <p:cNvSpPr txBox="1"/>
          <p:nvPr/>
        </p:nvSpPr>
        <p:spPr>
          <a:xfrm>
            <a:off x="978694" y="981962"/>
            <a:ext cx="7186612" cy="738664"/>
          </a:xfrm>
          <a:prstGeom prst="rect">
            <a:avLst/>
          </a:prstGeom>
          <a:noFill/>
        </p:spPr>
        <p:txBody>
          <a:bodyPr wrap="square" rtlCol="0">
            <a:spAutoFit/>
          </a:bodyPr>
          <a:lstStyle/>
          <a:p>
            <a:pPr marL="285750" indent="-285750">
              <a:buFont typeface="Arial" panose="020B0604020202020204" pitchFamily="34" charset="0"/>
              <a:buChar char="•"/>
            </a:pPr>
            <a:r>
              <a:rPr lang="en-US" dirty="0"/>
              <a:t>Fixed eight entry segment that holds temporary variables for general use.</a:t>
            </a:r>
          </a:p>
          <a:p>
            <a:pPr marL="285750" indent="-285750">
              <a:buFont typeface="Arial" panose="020B0604020202020204" pitchFamily="34" charset="0"/>
              <a:buChar char="•"/>
            </a:pPr>
            <a:r>
              <a:rPr lang="en-US" dirty="0"/>
              <a:t>Mapped from RAM[5] to RAM[12]</a:t>
            </a:r>
          </a:p>
          <a:p>
            <a:pPr marL="285750" indent="-285750">
              <a:buFont typeface="Arial" panose="020B0604020202020204" pitchFamily="34" charset="0"/>
              <a:buChar char="•"/>
            </a:pPr>
            <a:r>
              <a:rPr lang="en-US" dirty="0"/>
              <a:t>Working of assembly code is similar to that of local, argument, this and that segment.</a:t>
            </a:r>
            <a:endParaRPr lang="en-IN" dirty="0"/>
          </a:p>
        </p:txBody>
      </p:sp>
    </p:spTree>
    <p:extLst>
      <p:ext uri="{BB962C8B-B14F-4D97-AF65-F5344CB8AC3E}">
        <p14:creationId xmlns:p14="http://schemas.microsoft.com/office/powerpoint/2010/main" val="3167804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3" name="Title 2">
            <a:extLst>
              <a:ext uri="{FF2B5EF4-FFF2-40B4-BE49-F238E27FC236}">
                <a16:creationId xmlns:a16="http://schemas.microsoft.com/office/drawing/2014/main" id="{46825452-11C7-4778-BDD7-3DA47473834F}"/>
              </a:ext>
            </a:extLst>
          </p:cNvPr>
          <p:cNvSpPr>
            <a:spLocks noGrp="1"/>
          </p:cNvSpPr>
          <p:nvPr>
            <p:ph type="title"/>
          </p:nvPr>
        </p:nvSpPr>
        <p:spPr>
          <a:xfrm>
            <a:off x="1090950" y="80040"/>
            <a:ext cx="6962100" cy="396300"/>
          </a:xfrm>
        </p:spPr>
        <p:txBody>
          <a:bodyPr/>
          <a:lstStyle/>
          <a:p>
            <a:pPr algn="ctr"/>
            <a:r>
              <a:rPr lang="en-US" sz="2800" dirty="0"/>
              <a:t>Memory Segment Implementation</a:t>
            </a:r>
            <a:endParaRPr lang="en-IN" sz="2800" dirty="0"/>
          </a:p>
        </p:txBody>
      </p:sp>
      <p:sp>
        <p:nvSpPr>
          <p:cNvPr id="4" name="TextBox 3">
            <a:extLst>
              <a:ext uri="{FF2B5EF4-FFF2-40B4-BE49-F238E27FC236}">
                <a16:creationId xmlns:a16="http://schemas.microsoft.com/office/drawing/2014/main" id="{4D99E2BB-4746-4956-925E-06B32AEF7DBB}"/>
              </a:ext>
            </a:extLst>
          </p:cNvPr>
          <p:cNvSpPr txBox="1"/>
          <p:nvPr/>
        </p:nvSpPr>
        <p:spPr>
          <a:xfrm>
            <a:off x="191334" y="476340"/>
            <a:ext cx="7346495" cy="1446550"/>
          </a:xfrm>
          <a:prstGeom prst="rect">
            <a:avLst/>
          </a:prstGeom>
          <a:noFill/>
        </p:spPr>
        <p:txBody>
          <a:bodyPr wrap="square">
            <a:spAutoFit/>
          </a:bodyPr>
          <a:lstStyle/>
          <a:p>
            <a:r>
              <a:rPr lang="en-US" b="1" u="sng" dirty="0"/>
              <a:t>Implementing: </a:t>
            </a:r>
            <a:r>
              <a:rPr lang="en-IN" b="1" i="1" u="sng" strike="noStrike" baseline="0" dirty="0">
                <a:latin typeface="CIDFont+F7"/>
              </a:rPr>
              <a:t>pointer</a:t>
            </a:r>
          </a:p>
          <a:p>
            <a:endParaRPr lang="en-IN" b="1" i="1" u="sng" dirty="0">
              <a:latin typeface="CIDFont+F7"/>
            </a:endParaRPr>
          </a:p>
          <a:p>
            <a:r>
              <a:rPr lang="en-IN" strike="noStrike" baseline="0" dirty="0">
                <a:latin typeface="CIDFont+F7"/>
              </a:rPr>
              <a:t>RAM[3] points to the base of the current</a:t>
            </a:r>
            <a:r>
              <a:rPr lang="en-IN" i="1" strike="noStrike" baseline="0" dirty="0">
                <a:latin typeface="CIDFont+F7"/>
              </a:rPr>
              <a:t> this </a:t>
            </a:r>
            <a:r>
              <a:rPr lang="en-IN" strike="noStrike" baseline="0" dirty="0">
                <a:latin typeface="CIDFont+F7"/>
              </a:rPr>
              <a:t>segment (within the heap).</a:t>
            </a:r>
          </a:p>
          <a:p>
            <a:r>
              <a:rPr lang="en-IN" dirty="0">
                <a:latin typeface="CIDFont+F7"/>
              </a:rPr>
              <a:t>RAM[4] points to the base of the current</a:t>
            </a:r>
            <a:r>
              <a:rPr lang="en-IN" i="1" dirty="0">
                <a:latin typeface="CIDFont+F7"/>
              </a:rPr>
              <a:t> that </a:t>
            </a:r>
            <a:r>
              <a:rPr lang="en-IN" dirty="0">
                <a:latin typeface="CIDFont+F7"/>
              </a:rPr>
              <a:t>segment  (within the heap).</a:t>
            </a:r>
            <a:r>
              <a:rPr lang="en-IN" strike="noStrike" baseline="0" dirty="0">
                <a:latin typeface="CIDFont+F7"/>
              </a:rPr>
              <a:t> </a:t>
            </a:r>
          </a:p>
          <a:p>
            <a:pPr marL="285750" indent="-285750">
              <a:buFont typeface="Arial" panose="020B0604020202020204" pitchFamily="34" charset="0"/>
              <a:buChar char="•"/>
            </a:pPr>
            <a:r>
              <a:rPr lang="en-US" b="0" i="0" u="none" strike="noStrike" baseline="0" dirty="0">
                <a:latin typeface="CIDFont+F3"/>
              </a:rPr>
              <a:t>We use it for storing the base addresses of the segments ‘</a:t>
            </a:r>
            <a:r>
              <a:rPr lang="en-US" b="0" i="0" u="none" strike="noStrike" baseline="0" dirty="0">
                <a:latin typeface="CIDFont+F6"/>
              </a:rPr>
              <a:t>this’ </a:t>
            </a:r>
            <a:r>
              <a:rPr lang="en-US" b="0" i="0" u="none" strike="noStrike" baseline="0" dirty="0">
                <a:latin typeface="CIDFont+F3"/>
              </a:rPr>
              <a:t>and ‘</a:t>
            </a:r>
            <a:r>
              <a:rPr lang="en-US" b="0" i="0" u="none" strike="noStrike" baseline="0" dirty="0">
                <a:latin typeface="CIDFont+F6"/>
              </a:rPr>
              <a:t>that</a:t>
            </a:r>
            <a:r>
              <a:rPr lang="en-US" sz="1800" b="0" i="0" u="none" strike="noStrike" baseline="0" dirty="0">
                <a:latin typeface="CIDFont+F6"/>
              </a:rPr>
              <a:t>’</a:t>
            </a:r>
            <a:endParaRPr lang="en-IN" strike="noStrike" baseline="0" dirty="0">
              <a:latin typeface="CIDFont+F7"/>
            </a:endParaRPr>
          </a:p>
          <a:p>
            <a:endParaRPr lang="en-IN" b="1" i="1" dirty="0">
              <a:latin typeface="CIDFont+F7"/>
            </a:endParaRPr>
          </a:p>
        </p:txBody>
      </p:sp>
      <p:pic>
        <p:nvPicPr>
          <p:cNvPr id="5" name="Picture 4">
            <a:extLst>
              <a:ext uri="{FF2B5EF4-FFF2-40B4-BE49-F238E27FC236}">
                <a16:creationId xmlns:a16="http://schemas.microsoft.com/office/drawing/2014/main" id="{40FFA310-4386-4C8F-BD14-FF9B30C32D34}"/>
              </a:ext>
            </a:extLst>
          </p:cNvPr>
          <p:cNvPicPr>
            <a:picLocks noChangeAspect="1"/>
          </p:cNvPicPr>
          <p:nvPr/>
        </p:nvPicPr>
        <p:blipFill>
          <a:blip r:embed="rId3"/>
          <a:stretch>
            <a:fillRect/>
          </a:stretch>
        </p:blipFill>
        <p:spPr>
          <a:xfrm>
            <a:off x="3702825" y="1904068"/>
            <a:ext cx="5380411" cy="2690206"/>
          </a:xfrm>
          <a:prstGeom prst="rect">
            <a:avLst/>
          </a:prstGeom>
        </p:spPr>
      </p:pic>
      <p:sp>
        <p:nvSpPr>
          <p:cNvPr id="7" name="TextBox 6">
            <a:extLst>
              <a:ext uri="{FF2B5EF4-FFF2-40B4-BE49-F238E27FC236}">
                <a16:creationId xmlns:a16="http://schemas.microsoft.com/office/drawing/2014/main" id="{42571221-F348-4581-B34D-D59B9F8032E9}"/>
              </a:ext>
            </a:extLst>
          </p:cNvPr>
          <p:cNvSpPr txBox="1"/>
          <p:nvPr/>
        </p:nvSpPr>
        <p:spPr>
          <a:xfrm>
            <a:off x="191334" y="1751869"/>
            <a:ext cx="3511491" cy="1938992"/>
          </a:xfrm>
          <a:prstGeom prst="rect">
            <a:avLst/>
          </a:prstGeom>
          <a:noFill/>
        </p:spPr>
        <p:txBody>
          <a:bodyPr wrap="square" rtlCol="0">
            <a:spAutoFit/>
          </a:bodyPr>
          <a:lstStyle/>
          <a:p>
            <a:r>
              <a:rPr lang="en-US" sz="1200" dirty="0"/>
              <a:t>Working of Pseudo Code for push: </a:t>
            </a:r>
          </a:p>
          <a:p>
            <a:pPr marL="285750" indent="-285750">
              <a:buFont typeface="Arial" panose="020B0604020202020204" pitchFamily="34" charset="0"/>
              <a:buChar char="•"/>
            </a:pPr>
            <a:r>
              <a:rPr lang="en-US" sz="1200" dirty="0"/>
              <a:t>(*SP=THIS/THAT):</a:t>
            </a:r>
            <a:br>
              <a:rPr lang="en-US" sz="1200" dirty="0"/>
            </a:br>
            <a:r>
              <a:rPr lang="en-US" sz="1200" dirty="0"/>
              <a:t>Value stored in Address present in stack pointer becomes equal to base address of segments this/that.</a:t>
            </a:r>
          </a:p>
          <a:p>
            <a:endParaRPr lang="en-US" sz="1200" dirty="0"/>
          </a:p>
          <a:p>
            <a:pPr marL="285750" indent="-285750">
              <a:buFont typeface="Arial" panose="020B0604020202020204" pitchFamily="34" charset="0"/>
              <a:buChar char="•"/>
            </a:pPr>
            <a:r>
              <a:rPr lang="en-US" sz="1200" dirty="0"/>
              <a:t>(SP++) : A particular address from stack is accessed after performing (SP + 1) on stack pointer address at RAM[0].</a:t>
            </a:r>
          </a:p>
          <a:p>
            <a:endParaRPr lang="en-IN" sz="1200" dirty="0"/>
          </a:p>
        </p:txBody>
      </p:sp>
      <p:sp>
        <p:nvSpPr>
          <p:cNvPr id="8" name="TextBox 7">
            <a:extLst>
              <a:ext uri="{FF2B5EF4-FFF2-40B4-BE49-F238E27FC236}">
                <a16:creationId xmlns:a16="http://schemas.microsoft.com/office/drawing/2014/main" id="{3119C552-A2DA-406E-9293-8E48B1F19236}"/>
              </a:ext>
            </a:extLst>
          </p:cNvPr>
          <p:cNvSpPr txBox="1"/>
          <p:nvPr/>
        </p:nvSpPr>
        <p:spPr>
          <a:xfrm>
            <a:off x="191334" y="3505862"/>
            <a:ext cx="3847684" cy="1754326"/>
          </a:xfrm>
          <a:prstGeom prst="rect">
            <a:avLst/>
          </a:prstGeom>
          <a:noFill/>
        </p:spPr>
        <p:txBody>
          <a:bodyPr wrap="square" rtlCol="0">
            <a:spAutoFit/>
          </a:bodyPr>
          <a:lstStyle/>
          <a:p>
            <a:r>
              <a:rPr lang="en-US" sz="1200" dirty="0"/>
              <a:t>Working of Pseudo Code for pop: </a:t>
            </a:r>
          </a:p>
          <a:p>
            <a:pPr marL="285750" indent="-285750">
              <a:buFont typeface="Arial" panose="020B0604020202020204" pitchFamily="34" charset="0"/>
              <a:buChar char="•"/>
            </a:pPr>
            <a:r>
              <a:rPr lang="en-US" sz="1200" dirty="0"/>
              <a:t>(SP--): A particular address from stack is accessed after performing (SP – 1) on stack pointer address at RAM[0].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(THIS/THAT=*SP): Base address of segments this/that has now become equal to value stored in Address present in stack pointer.</a:t>
            </a:r>
          </a:p>
          <a:p>
            <a:pPr marL="285750" indent="-285750">
              <a:buFont typeface="Arial" panose="020B0604020202020204" pitchFamily="34" charset="0"/>
              <a:buChar char="•"/>
            </a:pPr>
            <a:endParaRPr lang="en-IN" sz="1200" dirty="0"/>
          </a:p>
        </p:txBody>
      </p:sp>
    </p:spTree>
    <p:extLst>
      <p:ext uri="{BB962C8B-B14F-4D97-AF65-F5344CB8AC3E}">
        <p14:creationId xmlns:p14="http://schemas.microsoft.com/office/powerpoint/2010/main" val="54129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0" name="Google Shape;110;p15"/>
          <p:cNvSpPr/>
          <p:nvPr/>
        </p:nvSpPr>
        <p:spPr>
          <a:xfrm>
            <a:off x="7162390" y="2571750"/>
            <a:ext cx="1204570" cy="2326298"/>
          </a:xfrm>
          <a:prstGeom prst="rect">
            <a:avLst/>
          </a:prstGeom>
        </p:spPr>
        <p:txBody>
          <a:bodyPr>
            <a:prstTxWarp prst="textPlain">
              <a:avLst/>
            </a:prstTxWarp>
          </a:bodyPr>
          <a:lstStyle/>
          <a:p>
            <a:pPr lvl="0" algn="ctr"/>
            <a:r>
              <a:rPr lang="en-US" b="0" i="0" dirty="0">
                <a:ln>
                  <a:noFill/>
                </a:ln>
                <a:gradFill>
                  <a:gsLst>
                    <a:gs pos="0">
                      <a:schemeClr val="accent3"/>
                    </a:gs>
                    <a:gs pos="100000">
                      <a:schemeClr val="accent4"/>
                    </a:gs>
                  </a:gsLst>
                  <a:lin ang="5400700" scaled="0"/>
                </a:gradFill>
                <a:latin typeface="Fira Sans;600"/>
              </a:rPr>
              <a:t>3</a:t>
            </a:r>
            <a:endParaRPr b="0" i="0" dirty="0">
              <a:ln>
                <a:noFill/>
              </a:ln>
              <a:gradFill>
                <a:gsLst>
                  <a:gs pos="0">
                    <a:schemeClr val="accent3"/>
                  </a:gs>
                  <a:gs pos="100000">
                    <a:schemeClr val="accent4"/>
                  </a:gs>
                </a:gsLst>
                <a:lin ang="5400700" scaled="0"/>
              </a:gradFill>
              <a:latin typeface="Fira Sans;600"/>
            </a:endParaRPr>
          </a:p>
        </p:txBody>
      </p:sp>
      <p:pic>
        <p:nvPicPr>
          <p:cNvPr id="5" name="Picture 4">
            <a:extLst>
              <a:ext uri="{FF2B5EF4-FFF2-40B4-BE49-F238E27FC236}">
                <a16:creationId xmlns:a16="http://schemas.microsoft.com/office/drawing/2014/main" id="{4503C43C-C28C-4F96-918B-D287670466BA}"/>
              </a:ext>
            </a:extLst>
          </p:cNvPr>
          <p:cNvPicPr>
            <a:picLocks noChangeAspect="1"/>
          </p:cNvPicPr>
          <p:nvPr/>
        </p:nvPicPr>
        <p:blipFill>
          <a:blip r:embed="rId3"/>
          <a:stretch>
            <a:fillRect/>
          </a:stretch>
        </p:blipFill>
        <p:spPr>
          <a:xfrm>
            <a:off x="278608" y="253603"/>
            <a:ext cx="5568459" cy="4636294"/>
          </a:xfrm>
          <a:prstGeom prst="rect">
            <a:avLst/>
          </a:prstGeom>
        </p:spPr>
      </p:pic>
    </p:spTree>
    <p:extLst>
      <p:ext uri="{BB962C8B-B14F-4D97-AF65-F5344CB8AC3E}">
        <p14:creationId xmlns:p14="http://schemas.microsoft.com/office/powerpoint/2010/main" val="2893623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6"/>
          <p:cNvSpPr txBox="1">
            <a:spLocks noGrp="1"/>
          </p:cNvSpPr>
          <p:nvPr>
            <p:ph type="body" idx="1"/>
          </p:nvPr>
        </p:nvSpPr>
        <p:spPr>
          <a:xfrm>
            <a:off x="1350600" y="1492425"/>
            <a:ext cx="6962100" cy="332508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lang="en" sz="1800"/>
          </a:p>
          <a:p>
            <a:pPr marL="0" lvl="0" indent="0" algn="l" rtl="0">
              <a:lnSpc>
                <a:spcPct val="115000"/>
              </a:lnSpc>
              <a:spcBef>
                <a:spcPts val="800"/>
              </a:spcBef>
              <a:spcAft>
                <a:spcPts val="800"/>
              </a:spcAft>
              <a:buNone/>
            </a:pPr>
            <a:endParaRPr sz="1800"/>
          </a:p>
        </p:txBody>
      </p:sp>
      <p:sp>
        <p:nvSpPr>
          <p:cNvPr id="362" name="Google Shape;362;p36"/>
          <p:cNvSpPr txBox="1"/>
          <p:nvPr/>
        </p:nvSpPr>
        <p:spPr>
          <a:xfrm>
            <a:off x="779100" y="4028375"/>
            <a:ext cx="5848200" cy="393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lang="en" sz="1000">
              <a:solidFill>
                <a:schemeClr val="accent3"/>
              </a:solidFill>
              <a:latin typeface="Fira Sans"/>
              <a:ea typeface="Fira Sans"/>
              <a:cs typeface="Fira Sans"/>
            </a:endParaRPr>
          </a:p>
          <a:p>
            <a:pPr marL="0" marR="0" lvl="0" indent="0" algn="l" rtl="0">
              <a:lnSpc>
                <a:spcPct val="115000"/>
              </a:lnSpc>
              <a:spcBef>
                <a:spcPts val="800"/>
              </a:spcBef>
              <a:spcAft>
                <a:spcPts val="800"/>
              </a:spcAft>
              <a:buNone/>
            </a:pPr>
            <a:endParaRPr sz="1000">
              <a:solidFill>
                <a:schemeClr val="accent3"/>
              </a:solidFill>
              <a:latin typeface="Fira Sans"/>
              <a:ea typeface="Fira Sans"/>
              <a:cs typeface="Fira Sans"/>
            </a:endParaRPr>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3" name="Title 2">
            <a:extLst>
              <a:ext uri="{FF2B5EF4-FFF2-40B4-BE49-F238E27FC236}">
                <a16:creationId xmlns:a16="http://schemas.microsoft.com/office/drawing/2014/main" id="{ACB46BB1-113A-0B17-25A9-0D8EC89518BD}"/>
              </a:ext>
            </a:extLst>
          </p:cNvPr>
          <p:cNvSpPr>
            <a:spLocks noGrp="1"/>
          </p:cNvSpPr>
          <p:nvPr>
            <p:ph type="title"/>
          </p:nvPr>
        </p:nvSpPr>
        <p:spPr/>
        <p:txBody>
          <a:bodyPr/>
          <a:lstStyle/>
          <a:p>
            <a:r>
              <a:rPr lang="en-US"/>
              <a:t>    High level </a:t>
            </a:r>
            <a:r>
              <a:rPr lang="en-US" err="1"/>
              <a:t>programme</a:t>
            </a:r>
            <a:r>
              <a:rPr lang="en-US"/>
              <a:t>  </a:t>
            </a:r>
          </a:p>
        </p:txBody>
      </p:sp>
      <p:pic>
        <p:nvPicPr>
          <p:cNvPr id="2" name="Picture 3" descr="Graphical user interface, text, application&#10;&#10;Description automatically generated">
            <a:extLst>
              <a:ext uri="{FF2B5EF4-FFF2-40B4-BE49-F238E27FC236}">
                <a16:creationId xmlns:a16="http://schemas.microsoft.com/office/drawing/2014/main" id="{41188BEB-7DD1-12C4-C93B-9769F6BE11A0}"/>
              </a:ext>
            </a:extLst>
          </p:cNvPr>
          <p:cNvPicPr>
            <a:picLocks noChangeAspect="1"/>
          </p:cNvPicPr>
          <p:nvPr/>
        </p:nvPicPr>
        <p:blipFill>
          <a:blip r:embed="rId3"/>
          <a:stretch>
            <a:fillRect/>
          </a:stretch>
        </p:blipFill>
        <p:spPr>
          <a:xfrm>
            <a:off x="2194560" y="1569400"/>
            <a:ext cx="3749040" cy="30791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5EE2-2A45-55C5-0FD3-24F657194836}"/>
              </a:ext>
            </a:extLst>
          </p:cNvPr>
          <p:cNvSpPr>
            <a:spLocks noGrp="1"/>
          </p:cNvSpPr>
          <p:nvPr>
            <p:ph type="title"/>
          </p:nvPr>
        </p:nvSpPr>
        <p:spPr>
          <a:xfrm>
            <a:off x="454680" y="0"/>
            <a:ext cx="6962100" cy="571560"/>
          </a:xfrm>
        </p:spPr>
        <p:txBody>
          <a:bodyPr/>
          <a:lstStyle/>
          <a:p>
            <a:r>
              <a:rPr lang="en-US" dirty="0"/>
              <a:t>   Basic test </a:t>
            </a:r>
          </a:p>
        </p:txBody>
      </p:sp>
      <p:sp>
        <p:nvSpPr>
          <p:cNvPr id="3" name="Slide Number Placeholder 2">
            <a:extLst>
              <a:ext uri="{FF2B5EF4-FFF2-40B4-BE49-F238E27FC236}">
                <a16:creationId xmlns:a16="http://schemas.microsoft.com/office/drawing/2014/main" id="{181D7791-8651-54DF-397C-306A345469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pic>
        <p:nvPicPr>
          <p:cNvPr id="4" name="Picture 4">
            <a:extLst>
              <a:ext uri="{FF2B5EF4-FFF2-40B4-BE49-F238E27FC236}">
                <a16:creationId xmlns:a16="http://schemas.microsoft.com/office/drawing/2014/main" id="{2DC10DAE-7DDC-023E-C61F-EF5FE0FB7CFF}"/>
              </a:ext>
            </a:extLst>
          </p:cNvPr>
          <p:cNvPicPr>
            <a:picLocks noChangeAspect="1"/>
          </p:cNvPicPr>
          <p:nvPr/>
        </p:nvPicPr>
        <p:blipFill>
          <a:blip r:embed="rId2"/>
          <a:stretch>
            <a:fillRect/>
          </a:stretch>
        </p:blipFill>
        <p:spPr>
          <a:xfrm>
            <a:off x="1223010" y="571560"/>
            <a:ext cx="6697980" cy="3701249"/>
          </a:xfrm>
          <a:prstGeom prst="rect">
            <a:avLst/>
          </a:prstGeom>
        </p:spPr>
      </p:pic>
      <p:sp>
        <p:nvSpPr>
          <p:cNvPr id="5" name="TextBox 4">
            <a:extLst>
              <a:ext uri="{FF2B5EF4-FFF2-40B4-BE49-F238E27FC236}">
                <a16:creationId xmlns:a16="http://schemas.microsoft.com/office/drawing/2014/main" id="{4B95F7BB-A52B-4F8D-B726-37AAFF83B3EE}"/>
              </a:ext>
            </a:extLst>
          </p:cNvPr>
          <p:cNvSpPr txBox="1"/>
          <p:nvPr/>
        </p:nvSpPr>
        <p:spPr>
          <a:xfrm>
            <a:off x="1721643" y="4536592"/>
            <a:ext cx="6672263" cy="307777"/>
          </a:xfrm>
          <a:prstGeom prst="rect">
            <a:avLst/>
          </a:prstGeom>
          <a:noFill/>
        </p:spPr>
        <p:txBody>
          <a:bodyPr wrap="square" rtlCol="0">
            <a:spAutoFit/>
          </a:bodyPr>
          <a:lstStyle/>
          <a:p>
            <a:r>
              <a:rPr lang="en-US" dirty="0"/>
              <a:t>VM code is located: nand2tetris</a:t>
            </a:r>
            <a:r>
              <a:rPr lang="en-US" dirty="0">
                <a:sym typeface="Wingdings" panose="05000000000000000000" pitchFamily="2" charset="2"/>
              </a:rPr>
              <a:t></a:t>
            </a:r>
            <a:r>
              <a:rPr lang="en-US" dirty="0"/>
              <a:t> projects</a:t>
            </a:r>
            <a:r>
              <a:rPr lang="en-US" dirty="0">
                <a:sym typeface="Wingdings" panose="05000000000000000000" pitchFamily="2" charset="2"/>
              </a:rPr>
              <a:t>07MemoryAccess</a:t>
            </a:r>
            <a:endParaRPr lang="en-IN" dirty="0"/>
          </a:p>
        </p:txBody>
      </p:sp>
    </p:spTree>
    <p:extLst>
      <p:ext uri="{BB962C8B-B14F-4D97-AF65-F5344CB8AC3E}">
        <p14:creationId xmlns:p14="http://schemas.microsoft.com/office/powerpoint/2010/main" val="1207258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7"/>
          <p:cNvSpPr txBox="1">
            <a:spLocks noGrp="1"/>
          </p:cNvSpPr>
          <p:nvPr>
            <p:ph type="ctrTitle"/>
          </p:nvPr>
        </p:nvSpPr>
        <p:spPr>
          <a:xfrm>
            <a:off x="779100" y="483548"/>
            <a:ext cx="5040600" cy="647340"/>
          </a:xfrm>
          <a:prstGeom prst="rect">
            <a:avLst/>
          </a:prstGeom>
        </p:spPr>
        <p:txBody>
          <a:bodyPr spcFirstLastPara="1" wrap="square" lIns="0" tIns="0" rIns="0" bIns="0" anchor="b" anchorCtr="0">
            <a:noAutofit/>
          </a:bodyPr>
          <a:lstStyle/>
          <a:p>
            <a:r>
              <a:rPr lang="en"/>
              <a:t>Explanation </a:t>
            </a:r>
            <a:endParaRPr lang="en-US"/>
          </a:p>
        </p:txBody>
      </p:sp>
      <p:sp>
        <p:nvSpPr>
          <p:cNvPr id="369" name="Google Shape;369;p37"/>
          <p:cNvSpPr txBox="1">
            <a:spLocks noGrp="1"/>
          </p:cNvSpPr>
          <p:nvPr>
            <p:ph type="subTitle" idx="1"/>
          </p:nvPr>
        </p:nvSpPr>
        <p:spPr>
          <a:xfrm>
            <a:off x="779100" y="1327073"/>
            <a:ext cx="7326600" cy="3599580"/>
          </a:xfrm>
          <a:prstGeom prst="rect">
            <a:avLst/>
          </a:prstGeom>
        </p:spPr>
        <p:txBody>
          <a:bodyPr spcFirstLastPara="1" wrap="square" lIns="0" tIns="0" rIns="0" bIns="0" anchor="t" anchorCtr="0">
            <a:noAutofit/>
          </a:bodyPr>
          <a:lstStyle/>
          <a:p>
            <a:pPr marL="0" indent="0">
              <a:lnSpc>
                <a:spcPct val="114999"/>
              </a:lnSpc>
              <a:spcAft>
                <a:spcPts val="800"/>
              </a:spcAft>
            </a:pPr>
            <a:r>
              <a:rPr lang="en" sz="1600" dirty="0">
                <a:latin typeface="Time new"/>
              </a:rPr>
              <a:t>So basically we have Main function and factorial function this factorial function is inside the  main function .</a:t>
            </a:r>
          </a:p>
          <a:p>
            <a:pPr marL="0" indent="0">
              <a:lnSpc>
                <a:spcPct val="114999"/>
              </a:lnSpc>
              <a:spcAft>
                <a:spcPts val="800"/>
              </a:spcAft>
            </a:pPr>
            <a:r>
              <a:rPr lang="en" sz="1600" dirty="0">
                <a:latin typeface="Time new"/>
              </a:rPr>
              <a:t> In the given code first line function main 0 represents that there are no local variables and global stack is empty </a:t>
            </a:r>
          </a:p>
          <a:p>
            <a:pPr marL="0" indent="0">
              <a:lnSpc>
                <a:spcPct val="114999"/>
              </a:lnSpc>
              <a:spcAft>
                <a:spcPts val="800"/>
              </a:spcAft>
            </a:pPr>
            <a:r>
              <a:rPr lang="en" sz="1600" dirty="0">
                <a:latin typeface="Time new"/>
              </a:rPr>
              <a:t>  The picture of stack is given below </a:t>
            </a:r>
          </a:p>
          <a:p>
            <a:pPr marL="0" indent="0">
              <a:lnSpc>
                <a:spcPct val="114999"/>
              </a:lnSpc>
              <a:spcAft>
                <a:spcPts val="800"/>
              </a:spcAft>
            </a:pPr>
            <a:endParaRPr lang="en" sz="1600" dirty="0">
              <a:latin typeface="Time new"/>
            </a:endParaRPr>
          </a:p>
          <a:p>
            <a:pPr marL="0" indent="0">
              <a:lnSpc>
                <a:spcPct val="114999"/>
              </a:lnSpc>
              <a:spcAft>
                <a:spcPts val="800"/>
              </a:spcAft>
            </a:pPr>
            <a:endParaRPr lang="en" sz="1600" dirty="0">
              <a:latin typeface="Time new"/>
            </a:endParaRPr>
          </a:p>
          <a:p>
            <a:pPr marL="0" indent="0">
              <a:lnSpc>
                <a:spcPct val="114999"/>
              </a:lnSpc>
              <a:spcAft>
                <a:spcPts val="800"/>
              </a:spcAft>
            </a:pPr>
            <a:r>
              <a:rPr lang="en" sz="1600" dirty="0">
                <a:latin typeface="Time new"/>
              </a:rPr>
              <a:t>    We can see that global stack is empty and after that we are pushing 3 into the stack so we can see below that 3 is pushed into global stack</a:t>
            </a:r>
          </a:p>
        </p:txBody>
      </p:sp>
      <p:pic>
        <p:nvPicPr>
          <p:cNvPr id="2" name="Picture 2">
            <a:extLst>
              <a:ext uri="{FF2B5EF4-FFF2-40B4-BE49-F238E27FC236}">
                <a16:creationId xmlns:a16="http://schemas.microsoft.com/office/drawing/2014/main" id="{74FB48FA-1D4E-4054-81B8-4658797738C1}"/>
              </a:ext>
            </a:extLst>
          </p:cNvPr>
          <p:cNvPicPr>
            <a:picLocks noChangeAspect="1"/>
          </p:cNvPicPr>
          <p:nvPr/>
        </p:nvPicPr>
        <p:blipFill>
          <a:blip r:embed="rId3"/>
          <a:stretch>
            <a:fillRect/>
          </a:stretch>
        </p:blipFill>
        <p:spPr>
          <a:xfrm>
            <a:off x="3200400" y="2949021"/>
            <a:ext cx="2743200" cy="73897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5078E7-2B58-74A2-C51D-201D10C52517}"/>
              </a:ext>
            </a:extLst>
          </p:cNvPr>
          <p:cNvSpPr>
            <a:spLocks noGrp="1"/>
          </p:cNvSpPr>
          <p:nvPr>
            <p:ph type="subTitle" idx="1"/>
          </p:nvPr>
        </p:nvSpPr>
        <p:spPr>
          <a:xfrm>
            <a:off x="779100" y="999413"/>
            <a:ext cx="7334220" cy="3683400"/>
          </a:xfrm>
        </p:spPr>
        <p:txBody>
          <a:bodyPr/>
          <a:lstStyle/>
          <a:p>
            <a:endParaRPr lang="en-US"/>
          </a:p>
          <a:p>
            <a:pPr>
              <a:lnSpc>
                <a:spcPct val="114999"/>
              </a:lnSpc>
            </a:pPr>
            <a:r>
              <a:rPr lang="en-US" sz="1600">
                <a:latin typeface="Time new"/>
              </a:rPr>
              <a:t>So 3 is pushed into the stack and after that we have call factorial 1 so when </a:t>
            </a:r>
          </a:p>
          <a:p>
            <a:pPr>
              <a:lnSpc>
                <a:spcPct val="114999"/>
              </a:lnSpc>
            </a:pPr>
            <a:r>
              <a:rPr lang="en-US" sz="1600">
                <a:latin typeface="Time new"/>
              </a:rPr>
              <a:t>There is call factorial we should look for number here it is 1 what it is indicating </a:t>
            </a:r>
          </a:p>
          <a:p>
            <a:pPr>
              <a:lnSpc>
                <a:spcPct val="114999"/>
              </a:lnSpc>
            </a:pPr>
            <a:r>
              <a:rPr lang="en-US" sz="1600">
                <a:latin typeface="Time new"/>
              </a:rPr>
              <a:t>Is the argument present above so here there is only one 1 argument in the main </a:t>
            </a:r>
          </a:p>
          <a:p>
            <a:pPr>
              <a:lnSpc>
                <a:spcPct val="114999"/>
              </a:lnSpc>
            </a:pPr>
            <a:r>
              <a:rPr lang="en-US" sz="1600">
                <a:latin typeface="Time new"/>
              </a:rPr>
              <a:t>Function that is 3 the global stack picture is as below</a:t>
            </a:r>
          </a:p>
          <a:p>
            <a:pPr>
              <a:lnSpc>
                <a:spcPct val="114999"/>
              </a:lnSpc>
            </a:pPr>
            <a:endParaRPr lang="en-US" sz="1600">
              <a:latin typeface="Time new"/>
            </a:endParaRPr>
          </a:p>
          <a:p>
            <a:pPr>
              <a:lnSpc>
                <a:spcPct val="114999"/>
              </a:lnSpc>
            </a:pPr>
            <a:endParaRPr lang="en-US" sz="1600">
              <a:latin typeface="Time new"/>
            </a:endParaRPr>
          </a:p>
          <a:p>
            <a:pPr>
              <a:lnSpc>
                <a:spcPct val="114999"/>
              </a:lnSpc>
            </a:pPr>
            <a:endParaRPr lang="en-US" sz="1600">
              <a:latin typeface="Time new"/>
            </a:endParaRPr>
          </a:p>
          <a:p>
            <a:pPr>
              <a:lnSpc>
                <a:spcPct val="114999"/>
              </a:lnSpc>
            </a:pPr>
            <a:r>
              <a:rPr lang="en-US" sz="1600">
                <a:latin typeface="Time new"/>
              </a:rPr>
              <a:t>After that we need to return that and we have to save that main frame the stack diagram is as below </a:t>
            </a:r>
          </a:p>
          <a:p>
            <a:pPr>
              <a:lnSpc>
                <a:spcPct val="114999"/>
              </a:lnSpc>
            </a:pPr>
            <a:endParaRPr lang="en-US" sz="1600">
              <a:latin typeface="Time new"/>
            </a:endParaRPr>
          </a:p>
        </p:txBody>
      </p:sp>
      <p:pic>
        <p:nvPicPr>
          <p:cNvPr id="5" name="Picture 5" descr="A picture containing text&#10;&#10;Description automatically generated">
            <a:extLst>
              <a:ext uri="{FF2B5EF4-FFF2-40B4-BE49-F238E27FC236}">
                <a16:creationId xmlns:a16="http://schemas.microsoft.com/office/drawing/2014/main" id="{81C025B2-2140-79F9-B908-122EE870D250}"/>
              </a:ext>
            </a:extLst>
          </p:cNvPr>
          <p:cNvPicPr>
            <a:picLocks noChangeAspect="1"/>
          </p:cNvPicPr>
          <p:nvPr/>
        </p:nvPicPr>
        <p:blipFill>
          <a:blip r:embed="rId2"/>
          <a:stretch>
            <a:fillRect/>
          </a:stretch>
        </p:blipFill>
        <p:spPr>
          <a:xfrm>
            <a:off x="3200400" y="2505756"/>
            <a:ext cx="2743200" cy="673008"/>
          </a:xfrm>
          <a:prstGeom prst="rect">
            <a:avLst/>
          </a:prstGeom>
        </p:spPr>
      </p:pic>
      <p:pic>
        <p:nvPicPr>
          <p:cNvPr id="6" name="Picture 6" descr="Diagram&#10;&#10;Description automatically generated">
            <a:extLst>
              <a:ext uri="{FF2B5EF4-FFF2-40B4-BE49-F238E27FC236}">
                <a16:creationId xmlns:a16="http://schemas.microsoft.com/office/drawing/2014/main" id="{164D99AE-85E0-5316-F702-D976589F6C2C}"/>
              </a:ext>
            </a:extLst>
          </p:cNvPr>
          <p:cNvPicPr>
            <a:picLocks noChangeAspect="1"/>
          </p:cNvPicPr>
          <p:nvPr/>
        </p:nvPicPr>
        <p:blipFill>
          <a:blip r:embed="rId3"/>
          <a:stretch>
            <a:fillRect/>
          </a:stretch>
        </p:blipFill>
        <p:spPr>
          <a:xfrm>
            <a:off x="3200400" y="3686258"/>
            <a:ext cx="2743200" cy="1238084"/>
          </a:xfrm>
          <a:prstGeom prst="rect">
            <a:avLst/>
          </a:prstGeom>
        </p:spPr>
      </p:pic>
      <p:pic>
        <p:nvPicPr>
          <p:cNvPr id="9" name="Picture 9" descr="A picture containing shape&#10;&#10;Description automatically generated">
            <a:extLst>
              <a:ext uri="{FF2B5EF4-FFF2-40B4-BE49-F238E27FC236}">
                <a16:creationId xmlns:a16="http://schemas.microsoft.com/office/drawing/2014/main" id="{ED3238EC-2C82-D00D-C435-573AF4792264}"/>
              </a:ext>
            </a:extLst>
          </p:cNvPr>
          <p:cNvPicPr>
            <a:picLocks noChangeAspect="1"/>
          </p:cNvPicPr>
          <p:nvPr/>
        </p:nvPicPr>
        <p:blipFill>
          <a:blip r:embed="rId4"/>
          <a:stretch>
            <a:fillRect/>
          </a:stretch>
        </p:blipFill>
        <p:spPr>
          <a:xfrm>
            <a:off x="779100" y="98687"/>
            <a:ext cx="7109460" cy="1136289"/>
          </a:xfrm>
          <a:prstGeom prst="rect">
            <a:avLst/>
          </a:prstGeom>
        </p:spPr>
      </p:pic>
    </p:spTree>
    <p:extLst>
      <p:ext uri="{BB962C8B-B14F-4D97-AF65-F5344CB8AC3E}">
        <p14:creationId xmlns:p14="http://schemas.microsoft.com/office/powerpoint/2010/main" val="2495597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69A8-405C-13DA-705F-BFAA146EC489}"/>
              </a:ext>
            </a:extLst>
          </p:cNvPr>
          <p:cNvSpPr>
            <a:spLocks noGrp="1"/>
          </p:cNvSpPr>
          <p:nvPr>
            <p:ph type="ctrTitle"/>
          </p:nvPr>
        </p:nvSpPr>
        <p:spPr>
          <a:xfrm>
            <a:off x="779100" y="95404"/>
            <a:ext cx="5040600" cy="578760"/>
          </a:xfrm>
        </p:spPr>
        <p:txBody>
          <a:bodyPr/>
          <a:lstStyle/>
          <a:p>
            <a:r>
              <a:rPr lang="en-US" sz="2400" dirty="0">
                <a:latin typeface="Time new"/>
              </a:rPr>
              <a:t>Next is factorial function </a:t>
            </a:r>
            <a:endParaRPr lang="en-US" dirty="0">
              <a:latin typeface="Time new"/>
            </a:endParaRPr>
          </a:p>
        </p:txBody>
      </p:sp>
      <p:sp>
        <p:nvSpPr>
          <p:cNvPr id="3" name="Subtitle 2">
            <a:extLst>
              <a:ext uri="{FF2B5EF4-FFF2-40B4-BE49-F238E27FC236}">
                <a16:creationId xmlns:a16="http://schemas.microsoft.com/office/drawing/2014/main" id="{F2A5881D-D478-628F-B69F-79DEF53AA73F}"/>
              </a:ext>
            </a:extLst>
          </p:cNvPr>
          <p:cNvSpPr>
            <a:spLocks noGrp="1"/>
          </p:cNvSpPr>
          <p:nvPr>
            <p:ph type="subTitle" idx="1"/>
          </p:nvPr>
        </p:nvSpPr>
        <p:spPr>
          <a:xfrm>
            <a:off x="779100" y="983696"/>
            <a:ext cx="8119080" cy="4064400"/>
          </a:xfrm>
        </p:spPr>
        <p:txBody>
          <a:bodyPr/>
          <a:lstStyle/>
          <a:p>
            <a:r>
              <a:rPr lang="en-US" sz="1600" dirty="0">
                <a:latin typeface="Time new"/>
              </a:rPr>
              <a:t>Here in the code it is mentioned that function factorial 0 it means that we don’t</a:t>
            </a:r>
            <a:endParaRPr lang="en-US" dirty="0"/>
          </a:p>
          <a:p>
            <a:pPr>
              <a:lnSpc>
                <a:spcPct val="114999"/>
              </a:lnSpc>
            </a:pPr>
            <a:r>
              <a:rPr lang="en-US" sz="1600" dirty="0">
                <a:latin typeface="Time new"/>
              </a:rPr>
              <a:t>Have any local variables here after that we are pushing argument 0 into the stack</a:t>
            </a:r>
          </a:p>
          <a:p>
            <a:pPr>
              <a:lnSpc>
                <a:spcPct val="114999"/>
              </a:lnSpc>
            </a:pPr>
            <a:r>
              <a:rPr lang="en-US" sz="1600" dirty="0">
                <a:latin typeface="Time new"/>
              </a:rPr>
              <a:t>Here argument 0 is 3 and next we are pushing constant 1 into the stack.</a:t>
            </a:r>
          </a:p>
          <a:p>
            <a:pPr>
              <a:lnSpc>
                <a:spcPct val="114999"/>
              </a:lnSpc>
            </a:pPr>
            <a:endParaRPr lang="en-US" sz="1600" dirty="0">
              <a:latin typeface="Time new"/>
            </a:endParaRPr>
          </a:p>
          <a:p>
            <a:pPr>
              <a:lnSpc>
                <a:spcPct val="114999"/>
              </a:lnSpc>
            </a:pPr>
            <a:r>
              <a:rPr lang="en-US" sz="1600" dirty="0">
                <a:latin typeface="Time new"/>
              </a:rPr>
              <a:t>Next we are checking whether they are equal or not if they are equal then if-</a:t>
            </a:r>
            <a:r>
              <a:rPr lang="en-US" sz="1600" dirty="0" err="1">
                <a:latin typeface="Time new"/>
              </a:rPr>
              <a:t>goto</a:t>
            </a:r>
            <a:endParaRPr lang="en-US" sz="1600" dirty="0">
              <a:latin typeface="Time new"/>
            </a:endParaRPr>
          </a:p>
          <a:p>
            <a:pPr>
              <a:lnSpc>
                <a:spcPct val="114999"/>
              </a:lnSpc>
            </a:pPr>
            <a:r>
              <a:rPr lang="en-US" sz="1600" dirty="0">
                <a:latin typeface="Time new"/>
              </a:rPr>
              <a:t>Base case otherwise goto  else condition. So in this case argument 0 is 3 and </a:t>
            </a:r>
          </a:p>
          <a:p>
            <a:pPr>
              <a:lnSpc>
                <a:spcPct val="114999"/>
              </a:lnSpc>
            </a:pPr>
            <a:r>
              <a:rPr lang="en-US" sz="1600" dirty="0">
                <a:latin typeface="Time new"/>
              </a:rPr>
              <a:t>Constant 1 both are not equal so go to else condition we are pushing argument 0</a:t>
            </a:r>
          </a:p>
          <a:p>
            <a:pPr>
              <a:lnSpc>
                <a:spcPct val="114999"/>
              </a:lnSpc>
            </a:pPr>
            <a:r>
              <a:rPr lang="en-US" sz="1600" dirty="0">
                <a:latin typeface="Time new"/>
              </a:rPr>
              <a:t>2 times in order to perform sub operation so by giving push argument 2 times and </a:t>
            </a:r>
          </a:p>
          <a:p>
            <a:pPr>
              <a:lnSpc>
                <a:spcPct val="114999"/>
              </a:lnSpc>
            </a:pPr>
            <a:r>
              <a:rPr lang="en-US" sz="1600" dirty="0">
                <a:latin typeface="Time new"/>
              </a:rPr>
              <a:t>Constant 1 and sub condition it is nothing but we have to consider last 2 conditions </a:t>
            </a:r>
          </a:p>
          <a:p>
            <a:pPr>
              <a:lnSpc>
                <a:spcPct val="114999"/>
              </a:lnSpc>
            </a:pPr>
            <a:r>
              <a:rPr lang="en-US" sz="1600" dirty="0">
                <a:latin typeface="Time new"/>
              </a:rPr>
              <a:t>That is 3-1 = 2 (here it is for condition that argument is 3) and stack picture is like</a:t>
            </a:r>
          </a:p>
          <a:p>
            <a:pPr>
              <a:lnSpc>
                <a:spcPct val="114999"/>
              </a:lnSpc>
            </a:pPr>
            <a:r>
              <a:rPr lang="en-US" sz="1600" dirty="0">
                <a:latin typeface="Time new"/>
              </a:rPr>
              <a:t>Shown below</a:t>
            </a:r>
          </a:p>
        </p:txBody>
      </p:sp>
    </p:spTree>
    <p:extLst>
      <p:ext uri="{BB962C8B-B14F-4D97-AF65-F5344CB8AC3E}">
        <p14:creationId xmlns:p14="http://schemas.microsoft.com/office/powerpoint/2010/main" val="4103460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E20E-C458-F281-E586-8B875D68AA9B}"/>
              </a:ext>
            </a:extLst>
          </p:cNvPr>
          <p:cNvSpPr>
            <a:spLocks noGrp="1"/>
          </p:cNvSpPr>
          <p:nvPr>
            <p:ph type="ctrTitle"/>
          </p:nvPr>
        </p:nvSpPr>
        <p:spPr>
          <a:xfrm>
            <a:off x="779100" y="270188"/>
            <a:ext cx="2819299" cy="1408478"/>
          </a:xfrm>
        </p:spPr>
        <p:txBody>
          <a:bodyPr/>
          <a:lstStyle/>
          <a:p>
            <a:endParaRPr lang="en-US"/>
          </a:p>
        </p:txBody>
      </p:sp>
      <p:sp>
        <p:nvSpPr>
          <p:cNvPr id="3" name="Subtitle 2">
            <a:extLst>
              <a:ext uri="{FF2B5EF4-FFF2-40B4-BE49-F238E27FC236}">
                <a16:creationId xmlns:a16="http://schemas.microsoft.com/office/drawing/2014/main" id="{63C1468F-E537-CB3A-5B50-66BBEA59106A}"/>
              </a:ext>
            </a:extLst>
          </p:cNvPr>
          <p:cNvSpPr>
            <a:spLocks noGrp="1"/>
          </p:cNvSpPr>
          <p:nvPr>
            <p:ph type="subTitle" idx="1"/>
          </p:nvPr>
        </p:nvSpPr>
        <p:spPr>
          <a:xfrm>
            <a:off x="779100" y="2951140"/>
            <a:ext cx="8081411" cy="1986871"/>
          </a:xfrm>
        </p:spPr>
        <p:txBody>
          <a:bodyPr/>
          <a:lstStyle/>
          <a:p>
            <a:r>
              <a:rPr lang="en-US" sz="1600" dirty="0">
                <a:latin typeface="Time new"/>
              </a:rPr>
              <a:t>Now again jump to factorial function here in this case argument is 2 and repeat the same</a:t>
            </a:r>
            <a:endParaRPr lang="en-US" dirty="0"/>
          </a:p>
          <a:p>
            <a:pPr>
              <a:lnSpc>
                <a:spcPct val="114999"/>
              </a:lnSpc>
            </a:pPr>
            <a:r>
              <a:rPr lang="en-US" sz="1600" dirty="0">
                <a:latin typeface="Time new"/>
              </a:rPr>
              <a:t>What we did in the previous case push argument 0 (2) 2 times and push constant 1 and </a:t>
            </a:r>
          </a:p>
          <a:p>
            <a:pPr>
              <a:lnSpc>
                <a:spcPct val="114999"/>
              </a:lnSpc>
            </a:pPr>
            <a:r>
              <a:rPr lang="en-US" sz="1600" dirty="0">
                <a:latin typeface="Time new"/>
              </a:rPr>
              <a:t>Perform sub function that is basically 2-1 =1 so the stack picture is as shown below</a:t>
            </a:r>
          </a:p>
        </p:txBody>
      </p:sp>
      <p:pic>
        <p:nvPicPr>
          <p:cNvPr id="4" name="Picture 4" descr="Diagram&#10;&#10;Description automatically generated">
            <a:extLst>
              <a:ext uri="{FF2B5EF4-FFF2-40B4-BE49-F238E27FC236}">
                <a16:creationId xmlns:a16="http://schemas.microsoft.com/office/drawing/2014/main" id="{CAB1B54A-541F-5417-D51D-3E692B8AD3BA}"/>
              </a:ext>
            </a:extLst>
          </p:cNvPr>
          <p:cNvPicPr>
            <a:picLocks noChangeAspect="1"/>
          </p:cNvPicPr>
          <p:nvPr/>
        </p:nvPicPr>
        <p:blipFill>
          <a:blip r:embed="rId2"/>
          <a:stretch>
            <a:fillRect/>
          </a:stretch>
        </p:blipFill>
        <p:spPr>
          <a:xfrm>
            <a:off x="644825" y="266326"/>
            <a:ext cx="3530359" cy="2529726"/>
          </a:xfrm>
          <a:prstGeom prst="rect">
            <a:avLst/>
          </a:prstGeom>
        </p:spPr>
      </p:pic>
    </p:spTree>
    <p:extLst>
      <p:ext uri="{BB962C8B-B14F-4D97-AF65-F5344CB8AC3E}">
        <p14:creationId xmlns:p14="http://schemas.microsoft.com/office/powerpoint/2010/main" val="1763683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3654-F21C-C1BC-4502-5B345E66A645}"/>
              </a:ext>
            </a:extLst>
          </p:cNvPr>
          <p:cNvSpPr>
            <a:spLocks noGrp="1"/>
          </p:cNvSpPr>
          <p:nvPr>
            <p:ph type="ctrTitle"/>
          </p:nvPr>
        </p:nvSpPr>
        <p:spPr>
          <a:xfrm>
            <a:off x="779100" y="216273"/>
            <a:ext cx="3681940" cy="739931"/>
          </a:xfrm>
        </p:spPr>
        <p:txBody>
          <a:bodyPr/>
          <a:lstStyle/>
          <a:p>
            <a:endParaRPr lang="en-US"/>
          </a:p>
        </p:txBody>
      </p:sp>
      <p:sp>
        <p:nvSpPr>
          <p:cNvPr id="3" name="Subtitle 2">
            <a:extLst>
              <a:ext uri="{FF2B5EF4-FFF2-40B4-BE49-F238E27FC236}">
                <a16:creationId xmlns:a16="http://schemas.microsoft.com/office/drawing/2014/main" id="{42F8F3F3-141D-9533-D6BF-2C9C6A1CE977}"/>
              </a:ext>
            </a:extLst>
          </p:cNvPr>
          <p:cNvSpPr>
            <a:spLocks noGrp="1"/>
          </p:cNvSpPr>
          <p:nvPr>
            <p:ph type="subTitle" idx="1"/>
          </p:nvPr>
        </p:nvSpPr>
        <p:spPr>
          <a:xfrm>
            <a:off x="779100" y="2875658"/>
            <a:ext cx="8146109" cy="2051570"/>
          </a:xfrm>
        </p:spPr>
        <p:txBody>
          <a:bodyPr/>
          <a:lstStyle/>
          <a:p>
            <a:r>
              <a:rPr lang="en-US" sz="1600" dirty="0">
                <a:latin typeface="Time new"/>
              </a:rPr>
              <a:t>Here we can see the stack picture and after that  we are again jumping to factorial</a:t>
            </a:r>
            <a:endParaRPr lang="en-US" dirty="0"/>
          </a:p>
          <a:p>
            <a:pPr>
              <a:lnSpc>
                <a:spcPct val="114999"/>
              </a:lnSpc>
            </a:pPr>
            <a:r>
              <a:rPr lang="en-US" sz="1600" dirty="0">
                <a:latin typeface="Time new"/>
              </a:rPr>
              <a:t>Function  so when we are doing this here argument will be 0 will be 1 same as what we</a:t>
            </a:r>
          </a:p>
          <a:p>
            <a:pPr>
              <a:lnSpc>
                <a:spcPct val="114999"/>
              </a:lnSpc>
            </a:pPr>
            <a:r>
              <a:rPr lang="en-US" sz="1600" dirty="0">
                <a:latin typeface="Time new"/>
              </a:rPr>
              <a:t>Did in the previous cases we are pushing argument 0 that is value 1, 2 times and constant 1 into the stack so in this case argument 0 and constant 1 values are </a:t>
            </a:r>
          </a:p>
          <a:p>
            <a:pPr>
              <a:lnSpc>
                <a:spcPct val="114999"/>
              </a:lnSpc>
            </a:pPr>
            <a:r>
              <a:rPr lang="en-US" sz="1600" dirty="0">
                <a:latin typeface="Time new"/>
              </a:rPr>
              <a:t>Same so as written in code we have to go to BASECASE .</a:t>
            </a:r>
          </a:p>
          <a:p>
            <a:pPr>
              <a:lnSpc>
                <a:spcPct val="114999"/>
              </a:lnSpc>
            </a:pPr>
            <a:endParaRPr lang="en-US" sz="1600" dirty="0">
              <a:latin typeface="Time new"/>
            </a:endParaRPr>
          </a:p>
          <a:p>
            <a:pPr>
              <a:lnSpc>
                <a:spcPct val="114999"/>
              </a:lnSpc>
            </a:pPr>
            <a:endParaRPr lang="en-US" sz="1600" dirty="0">
              <a:latin typeface="Time new"/>
            </a:endParaRPr>
          </a:p>
        </p:txBody>
      </p:sp>
      <p:pic>
        <p:nvPicPr>
          <p:cNvPr id="4" name="Picture 4">
            <a:extLst>
              <a:ext uri="{FF2B5EF4-FFF2-40B4-BE49-F238E27FC236}">
                <a16:creationId xmlns:a16="http://schemas.microsoft.com/office/drawing/2014/main" id="{C20930FE-74A4-FFEE-BEF2-0998500090B1}"/>
              </a:ext>
            </a:extLst>
          </p:cNvPr>
          <p:cNvPicPr>
            <a:picLocks noChangeAspect="1"/>
          </p:cNvPicPr>
          <p:nvPr/>
        </p:nvPicPr>
        <p:blipFill>
          <a:blip r:embed="rId2"/>
          <a:stretch>
            <a:fillRect/>
          </a:stretch>
        </p:blipFill>
        <p:spPr>
          <a:xfrm>
            <a:off x="332117" y="-129154"/>
            <a:ext cx="3476446" cy="2878582"/>
          </a:xfrm>
          <a:prstGeom prst="rect">
            <a:avLst/>
          </a:prstGeom>
        </p:spPr>
      </p:pic>
    </p:spTree>
    <p:extLst>
      <p:ext uri="{BB962C8B-B14F-4D97-AF65-F5344CB8AC3E}">
        <p14:creationId xmlns:p14="http://schemas.microsoft.com/office/powerpoint/2010/main" val="1528385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1995-1F02-147C-609E-1DDC2C8D9F06}"/>
              </a:ext>
            </a:extLst>
          </p:cNvPr>
          <p:cNvSpPr>
            <a:spLocks noGrp="1"/>
          </p:cNvSpPr>
          <p:nvPr>
            <p:ph type="ctrTitle"/>
          </p:nvPr>
        </p:nvSpPr>
        <p:spPr>
          <a:xfrm>
            <a:off x="779100" y="108443"/>
            <a:ext cx="5040600" cy="739930"/>
          </a:xfrm>
        </p:spPr>
        <p:txBody>
          <a:bodyPr/>
          <a:lstStyle/>
          <a:p>
            <a:endParaRPr lang="en-US"/>
          </a:p>
        </p:txBody>
      </p:sp>
      <p:sp>
        <p:nvSpPr>
          <p:cNvPr id="3" name="Subtitle 2">
            <a:extLst>
              <a:ext uri="{FF2B5EF4-FFF2-40B4-BE49-F238E27FC236}">
                <a16:creationId xmlns:a16="http://schemas.microsoft.com/office/drawing/2014/main" id="{B66AB819-BF2A-7802-B258-BFACA3A57D27}"/>
              </a:ext>
            </a:extLst>
          </p:cNvPr>
          <p:cNvSpPr>
            <a:spLocks noGrp="1"/>
          </p:cNvSpPr>
          <p:nvPr>
            <p:ph type="subTitle" idx="1"/>
          </p:nvPr>
        </p:nvSpPr>
        <p:spPr>
          <a:xfrm>
            <a:off x="779100" y="1096461"/>
            <a:ext cx="7380515" cy="3755285"/>
          </a:xfrm>
        </p:spPr>
        <p:txBody>
          <a:bodyPr/>
          <a:lstStyle/>
          <a:p>
            <a:endParaRPr lang="en-US"/>
          </a:p>
        </p:txBody>
      </p:sp>
      <p:pic>
        <p:nvPicPr>
          <p:cNvPr id="4" name="Picture 4">
            <a:extLst>
              <a:ext uri="{FF2B5EF4-FFF2-40B4-BE49-F238E27FC236}">
                <a16:creationId xmlns:a16="http://schemas.microsoft.com/office/drawing/2014/main" id="{570BF92B-E049-ED8B-E7E2-1E7F94A8C8EB}"/>
              </a:ext>
            </a:extLst>
          </p:cNvPr>
          <p:cNvPicPr>
            <a:picLocks noChangeAspect="1"/>
          </p:cNvPicPr>
          <p:nvPr/>
        </p:nvPicPr>
        <p:blipFill>
          <a:blip r:embed="rId2"/>
          <a:stretch>
            <a:fillRect/>
          </a:stretch>
        </p:blipFill>
        <p:spPr>
          <a:xfrm>
            <a:off x="752655" y="1008891"/>
            <a:ext cx="3508795" cy="3632520"/>
          </a:xfrm>
          <a:prstGeom prst="rect">
            <a:avLst/>
          </a:prstGeom>
        </p:spPr>
      </p:pic>
      <p:pic>
        <p:nvPicPr>
          <p:cNvPr id="5" name="Picture 5" descr="Diagram&#10;&#10;Description automatically generated">
            <a:extLst>
              <a:ext uri="{FF2B5EF4-FFF2-40B4-BE49-F238E27FC236}">
                <a16:creationId xmlns:a16="http://schemas.microsoft.com/office/drawing/2014/main" id="{9601E21E-00C5-CFBF-B2C9-5F7569E3B71A}"/>
              </a:ext>
            </a:extLst>
          </p:cNvPr>
          <p:cNvPicPr>
            <a:picLocks noChangeAspect="1"/>
          </p:cNvPicPr>
          <p:nvPr/>
        </p:nvPicPr>
        <p:blipFill>
          <a:blip r:embed="rId3"/>
          <a:stretch>
            <a:fillRect/>
          </a:stretch>
        </p:blipFill>
        <p:spPr>
          <a:xfrm>
            <a:off x="4666890" y="591540"/>
            <a:ext cx="4015596" cy="3960421"/>
          </a:xfrm>
          <a:prstGeom prst="rect">
            <a:avLst/>
          </a:prstGeom>
        </p:spPr>
      </p:pic>
    </p:spTree>
    <p:extLst>
      <p:ext uri="{BB962C8B-B14F-4D97-AF65-F5344CB8AC3E}">
        <p14:creationId xmlns:p14="http://schemas.microsoft.com/office/powerpoint/2010/main" val="395874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AD6F-92FE-D353-4C0D-6665594B24EF}"/>
              </a:ext>
            </a:extLst>
          </p:cNvPr>
          <p:cNvSpPr>
            <a:spLocks noGrp="1"/>
          </p:cNvSpPr>
          <p:nvPr>
            <p:ph type="ctrTitle"/>
          </p:nvPr>
        </p:nvSpPr>
        <p:spPr>
          <a:xfrm>
            <a:off x="779100" y="302538"/>
            <a:ext cx="5040600" cy="686015"/>
          </a:xfrm>
        </p:spPr>
        <p:txBody>
          <a:bodyPr/>
          <a:lstStyle/>
          <a:p>
            <a:endParaRPr lang="en-US"/>
          </a:p>
        </p:txBody>
      </p:sp>
      <p:sp>
        <p:nvSpPr>
          <p:cNvPr id="3" name="Subtitle 2">
            <a:extLst>
              <a:ext uri="{FF2B5EF4-FFF2-40B4-BE49-F238E27FC236}">
                <a16:creationId xmlns:a16="http://schemas.microsoft.com/office/drawing/2014/main" id="{9190E470-B8B0-2120-8F9C-135F559A69BC}"/>
              </a:ext>
            </a:extLst>
          </p:cNvPr>
          <p:cNvSpPr>
            <a:spLocks noGrp="1"/>
          </p:cNvSpPr>
          <p:nvPr>
            <p:ph type="subTitle" idx="1"/>
          </p:nvPr>
        </p:nvSpPr>
        <p:spPr>
          <a:xfrm>
            <a:off x="779100" y="1128810"/>
            <a:ext cx="7779486" cy="3809200"/>
          </a:xfrm>
        </p:spPr>
        <p:txBody>
          <a:bodyPr/>
          <a:lstStyle/>
          <a:p>
            <a:r>
              <a:rPr lang="en-US" sz="1600" dirty="0">
                <a:latin typeface="Time new"/>
              </a:rPr>
              <a:t>So according to the code we have to push constant 1 into the stack. We have to </a:t>
            </a:r>
            <a:endParaRPr lang="en-US" dirty="0">
              <a:latin typeface="Time new"/>
            </a:endParaRPr>
          </a:p>
          <a:p>
            <a:pPr>
              <a:lnSpc>
                <a:spcPct val="114999"/>
              </a:lnSpc>
            </a:pPr>
            <a:r>
              <a:rPr lang="en-US" sz="1600" dirty="0">
                <a:latin typeface="Time new"/>
              </a:rPr>
              <a:t>Proceed according to the Base case and then we have return address so what return </a:t>
            </a:r>
          </a:p>
          <a:p>
            <a:pPr>
              <a:lnSpc>
                <a:spcPct val="114999"/>
              </a:lnSpc>
            </a:pPr>
            <a:r>
              <a:rPr lang="en-US" sz="1600" dirty="0">
                <a:latin typeface="Time new"/>
              </a:rPr>
              <a:t>Is we have to </a:t>
            </a:r>
            <a:r>
              <a:rPr lang="en-US" sz="1600" dirty="0" err="1">
                <a:latin typeface="Time new"/>
              </a:rPr>
              <a:t>retrive</a:t>
            </a:r>
            <a:r>
              <a:rPr lang="en-US" sz="1600" dirty="0">
                <a:latin typeface="Time new"/>
              </a:rPr>
              <a:t> the return address here it is call </a:t>
            </a:r>
            <a:r>
              <a:rPr lang="en-US" sz="1600" dirty="0" err="1">
                <a:latin typeface="Time new"/>
              </a:rPr>
              <a:t>mult</a:t>
            </a:r>
            <a:r>
              <a:rPr lang="en-US" sz="1600" dirty="0">
                <a:latin typeface="Time new"/>
              </a:rPr>
              <a:t> .</a:t>
            </a:r>
          </a:p>
          <a:p>
            <a:pPr>
              <a:lnSpc>
                <a:spcPct val="114999"/>
              </a:lnSpc>
            </a:pPr>
            <a:r>
              <a:rPr lang="en-US" sz="1600" dirty="0">
                <a:latin typeface="Time new"/>
              </a:rPr>
              <a:t>We have to copy this return address to the argument value.</a:t>
            </a:r>
          </a:p>
          <a:p>
            <a:pPr>
              <a:lnSpc>
                <a:spcPct val="114999"/>
              </a:lnSpc>
            </a:pPr>
            <a:endParaRPr lang="en-US" sz="1600" dirty="0">
              <a:latin typeface="Time new"/>
            </a:endParaRPr>
          </a:p>
        </p:txBody>
      </p:sp>
      <p:pic>
        <p:nvPicPr>
          <p:cNvPr id="4" name="Picture 4" descr="Diagram&#10;&#10;Description automatically generated">
            <a:extLst>
              <a:ext uri="{FF2B5EF4-FFF2-40B4-BE49-F238E27FC236}">
                <a16:creationId xmlns:a16="http://schemas.microsoft.com/office/drawing/2014/main" id="{FDE5784A-0EF7-23AD-CD0A-6EACEDED054C}"/>
              </a:ext>
            </a:extLst>
          </p:cNvPr>
          <p:cNvPicPr>
            <a:picLocks noChangeAspect="1"/>
          </p:cNvPicPr>
          <p:nvPr/>
        </p:nvPicPr>
        <p:blipFill>
          <a:blip r:embed="rId2"/>
          <a:stretch>
            <a:fillRect/>
          </a:stretch>
        </p:blipFill>
        <p:spPr>
          <a:xfrm>
            <a:off x="3299483" y="2213610"/>
            <a:ext cx="3809954" cy="2918460"/>
          </a:xfrm>
          <a:prstGeom prst="rect">
            <a:avLst/>
          </a:prstGeom>
        </p:spPr>
      </p:pic>
    </p:spTree>
    <p:extLst>
      <p:ext uri="{BB962C8B-B14F-4D97-AF65-F5344CB8AC3E}">
        <p14:creationId xmlns:p14="http://schemas.microsoft.com/office/powerpoint/2010/main" val="621863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9C2F-79A8-096E-56AB-554764199FB3}"/>
              </a:ext>
            </a:extLst>
          </p:cNvPr>
          <p:cNvSpPr>
            <a:spLocks noGrp="1"/>
          </p:cNvSpPr>
          <p:nvPr>
            <p:ph type="ctrTitle"/>
          </p:nvPr>
        </p:nvSpPr>
        <p:spPr>
          <a:xfrm>
            <a:off x="779100" y="178748"/>
            <a:ext cx="3958560" cy="677820"/>
          </a:xfrm>
        </p:spPr>
        <p:txBody>
          <a:bodyPr/>
          <a:lstStyle/>
          <a:p>
            <a:endParaRPr lang="en-US"/>
          </a:p>
        </p:txBody>
      </p:sp>
      <p:sp>
        <p:nvSpPr>
          <p:cNvPr id="3" name="Subtitle 2">
            <a:extLst>
              <a:ext uri="{FF2B5EF4-FFF2-40B4-BE49-F238E27FC236}">
                <a16:creationId xmlns:a16="http://schemas.microsoft.com/office/drawing/2014/main" id="{30A85B7C-E449-E6D5-E4E6-8788F81F268D}"/>
              </a:ext>
            </a:extLst>
          </p:cNvPr>
          <p:cNvSpPr>
            <a:spLocks noGrp="1"/>
          </p:cNvSpPr>
          <p:nvPr>
            <p:ph type="subTitle" idx="1"/>
          </p:nvPr>
        </p:nvSpPr>
        <p:spPr>
          <a:xfrm>
            <a:off x="779100" y="1075613"/>
            <a:ext cx="8004780" cy="3759600"/>
          </a:xfrm>
        </p:spPr>
        <p:txBody>
          <a:bodyPr/>
          <a:lstStyle/>
          <a:p>
            <a:endParaRPr lang="en-US"/>
          </a:p>
          <a:p>
            <a:pPr>
              <a:lnSpc>
                <a:spcPct val="114999"/>
              </a:lnSpc>
            </a:pPr>
            <a:endParaRPr lang="en-US" dirty="0"/>
          </a:p>
          <a:p>
            <a:pPr>
              <a:lnSpc>
                <a:spcPct val="114999"/>
              </a:lnSpc>
            </a:pPr>
            <a:endParaRPr lang="en-US" dirty="0"/>
          </a:p>
          <a:p>
            <a:pPr>
              <a:lnSpc>
                <a:spcPct val="114999"/>
              </a:lnSpc>
            </a:pPr>
            <a:endParaRPr lang="en-US" dirty="0"/>
          </a:p>
          <a:p>
            <a:pPr>
              <a:lnSpc>
                <a:spcPct val="114999"/>
              </a:lnSpc>
            </a:pPr>
            <a:r>
              <a:rPr lang="en-US" sz="1600" dirty="0">
                <a:latin typeface="Time new"/>
              </a:rPr>
              <a:t>Here we can see that it is copied to the argument next there is call </a:t>
            </a:r>
            <a:r>
              <a:rPr lang="en-US" sz="1600" dirty="0" err="1">
                <a:latin typeface="Time new"/>
              </a:rPr>
              <a:t>mult</a:t>
            </a:r>
            <a:r>
              <a:rPr lang="en-US" sz="1600" dirty="0">
                <a:latin typeface="Time new"/>
              </a:rPr>
              <a:t> function so we</a:t>
            </a:r>
          </a:p>
          <a:p>
            <a:pPr>
              <a:lnSpc>
                <a:spcPct val="114999"/>
              </a:lnSpc>
            </a:pPr>
            <a:r>
              <a:rPr lang="en-US" sz="1600" dirty="0">
                <a:latin typeface="Time new"/>
              </a:rPr>
              <a:t>Should multiply them and copy that to argument this is what happening here </a:t>
            </a:r>
          </a:p>
          <a:p>
            <a:pPr>
              <a:lnSpc>
                <a:spcPct val="114999"/>
              </a:lnSpc>
            </a:pPr>
            <a:endParaRPr lang="en-US" sz="1600" dirty="0">
              <a:latin typeface="Time new"/>
            </a:endParaRPr>
          </a:p>
        </p:txBody>
      </p:sp>
      <p:pic>
        <p:nvPicPr>
          <p:cNvPr id="4" name="Picture 4" descr="Diagram, table&#10;&#10;Description automatically generated">
            <a:extLst>
              <a:ext uri="{FF2B5EF4-FFF2-40B4-BE49-F238E27FC236}">
                <a16:creationId xmlns:a16="http://schemas.microsoft.com/office/drawing/2014/main" id="{D8693E1F-60EE-0C3B-B633-D66830FE84D7}"/>
              </a:ext>
            </a:extLst>
          </p:cNvPr>
          <p:cNvPicPr>
            <a:picLocks noChangeAspect="1"/>
          </p:cNvPicPr>
          <p:nvPr/>
        </p:nvPicPr>
        <p:blipFill>
          <a:blip r:embed="rId2"/>
          <a:stretch>
            <a:fillRect/>
          </a:stretch>
        </p:blipFill>
        <p:spPr>
          <a:xfrm>
            <a:off x="838200" y="-165696"/>
            <a:ext cx="3162300" cy="2815512"/>
          </a:xfrm>
          <a:prstGeom prst="rect">
            <a:avLst/>
          </a:prstGeom>
        </p:spPr>
      </p:pic>
      <p:pic>
        <p:nvPicPr>
          <p:cNvPr id="5" name="Picture 5" descr="Diagram, table&#10;&#10;Description automatically generated">
            <a:extLst>
              <a:ext uri="{FF2B5EF4-FFF2-40B4-BE49-F238E27FC236}">
                <a16:creationId xmlns:a16="http://schemas.microsoft.com/office/drawing/2014/main" id="{F0E9EB4B-E58A-8DFC-0534-3B435548452D}"/>
              </a:ext>
            </a:extLst>
          </p:cNvPr>
          <p:cNvPicPr>
            <a:picLocks noChangeAspect="1"/>
          </p:cNvPicPr>
          <p:nvPr/>
        </p:nvPicPr>
        <p:blipFill>
          <a:blip r:embed="rId3"/>
          <a:stretch>
            <a:fillRect/>
          </a:stretch>
        </p:blipFill>
        <p:spPr>
          <a:xfrm>
            <a:off x="3200400" y="3311840"/>
            <a:ext cx="3741420" cy="1811659"/>
          </a:xfrm>
          <a:prstGeom prst="rect">
            <a:avLst/>
          </a:prstGeom>
        </p:spPr>
      </p:pic>
    </p:spTree>
    <p:extLst>
      <p:ext uri="{BB962C8B-B14F-4D97-AF65-F5344CB8AC3E}">
        <p14:creationId xmlns:p14="http://schemas.microsoft.com/office/powerpoint/2010/main" val="4013737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19B8-740A-7992-5CFF-A41420848AD5}"/>
              </a:ext>
            </a:extLst>
          </p:cNvPr>
          <p:cNvSpPr>
            <a:spLocks noGrp="1"/>
          </p:cNvSpPr>
          <p:nvPr>
            <p:ph type="ctrTitle"/>
          </p:nvPr>
        </p:nvSpPr>
        <p:spPr>
          <a:xfrm>
            <a:off x="779100" y="125408"/>
            <a:ext cx="6496020" cy="723540"/>
          </a:xfrm>
        </p:spPr>
        <p:txBody>
          <a:bodyPr/>
          <a:lstStyle/>
          <a:p>
            <a:endParaRPr lang="en-US"/>
          </a:p>
        </p:txBody>
      </p:sp>
      <p:sp>
        <p:nvSpPr>
          <p:cNvPr id="3" name="Subtitle 2">
            <a:extLst>
              <a:ext uri="{FF2B5EF4-FFF2-40B4-BE49-F238E27FC236}">
                <a16:creationId xmlns:a16="http://schemas.microsoft.com/office/drawing/2014/main" id="{14E189A7-A8B1-A374-221A-3C74A2FB3FFB}"/>
              </a:ext>
            </a:extLst>
          </p:cNvPr>
          <p:cNvSpPr>
            <a:spLocks noGrp="1"/>
          </p:cNvSpPr>
          <p:nvPr>
            <p:ph type="subTitle" idx="1"/>
          </p:nvPr>
        </p:nvSpPr>
        <p:spPr>
          <a:xfrm>
            <a:off x="779100" y="968933"/>
            <a:ext cx="7882860" cy="3889140"/>
          </a:xfrm>
        </p:spPr>
        <p:txBody>
          <a:bodyPr/>
          <a:lstStyle/>
          <a:p>
            <a:r>
              <a:rPr lang="en-US" sz="1600" dirty="0">
                <a:latin typeface="Time new"/>
              </a:rPr>
              <a:t>Apply the same concept here also with return statement present in function address</a:t>
            </a:r>
          </a:p>
          <a:p>
            <a:pPr>
              <a:lnSpc>
                <a:spcPct val="114999"/>
              </a:lnSpc>
            </a:pPr>
            <a:r>
              <a:rPr lang="en-US" sz="1600" dirty="0">
                <a:latin typeface="Time new"/>
              </a:rPr>
              <a:t>We have to copy that to the argument </a:t>
            </a: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r>
              <a:rPr lang="en-US" sz="1600" dirty="0">
                <a:latin typeface="Time new"/>
              </a:rPr>
              <a:t>Here is the pic of stack after doing that . After that we have call </a:t>
            </a:r>
            <a:r>
              <a:rPr lang="en-US" sz="1600" dirty="0" err="1">
                <a:latin typeface="Time new"/>
              </a:rPr>
              <a:t>mult</a:t>
            </a:r>
            <a:r>
              <a:rPr lang="en-US" sz="1600" dirty="0">
                <a:latin typeface="Time new"/>
              </a:rPr>
              <a:t> function so multiply those 2 , 3*2=6.</a:t>
            </a:r>
          </a:p>
          <a:p>
            <a:pPr>
              <a:lnSpc>
                <a:spcPct val="114999"/>
              </a:lnSpc>
            </a:pPr>
            <a:endParaRPr lang="en-US" sz="1600" dirty="0">
              <a:latin typeface="Time new"/>
            </a:endParaRPr>
          </a:p>
        </p:txBody>
      </p:sp>
      <p:pic>
        <p:nvPicPr>
          <p:cNvPr id="4" name="Picture 4" descr="Diagram&#10;&#10;Description automatically generated">
            <a:extLst>
              <a:ext uri="{FF2B5EF4-FFF2-40B4-BE49-F238E27FC236}">
                <a16:creationId xmlns:a16="http://schemas.microsoft.com/office/drawing/2014/main" id="{8104BD48-1E75-99AF-BB5E-2172F6821CFF}"/>
              </a:ext>
            </a:extLst>
          </p:cNvPr>
          <p:cNvPicPr>
            <a:picLocks noChangeAspect="1"/>
          </p:cNvPicPr>
          <p:nvPr/>
        </p:nvPicPr>
        <p:blipFill>
          <a:blip r:embed="rId2"/>
          <a:stretch>
            <a:fillRect/>
          </a:stretch>
        </p:blipFill>
        <p:spPr>
          <a:xfrm>
            <a:off x="3009900" y="1557458"/>
            <a:ext cx="2933700" cy="1441845"/>
          </a:xfrm>
          <a:prstGeom prst="rect">
            <a:avLst/>
          </a:prstGeom>
        </p:spPr>
      </p:pic>
      <p:pic>
        <p:nvPicPr>
          <p:cNvPr id="5" name="Picture 5" descr="Diagram&#10;&#10;Description automatically generated">
            <a:extLst>
              <a:ext uri="{FF2B5EF4-FFF2-40B4-BE49-F238E27FC236}">
                <a16:creationId xmlns:a16="http://schemas.microsoft.com/office/drawing/2014/main" id="{4F8DEE06-AFAA-25F6-C0B0-8025F7CE666D}"/>
              </a:ext>
            </a:extLst>
          </p:cNvPr>
          <p:cNvPicPr>
            <a:picLocks noChangeAspect="1"/>
          </p:cNvPicPr>
          <p:nvPr/>
        </p:nvPicPr>
        <p:blipFill>
          <a:blip r:embed="rId3"/>
          <a:stretch>
            <a:fillRect/>
          </a:stretch>
        </p:blipFill>
        <p:spPr>
          <a:xfrm>
            <a:off x="3200400" y="3483063"/>
            <a:ext cx="2743200" cy="1629235"/>
          </a:xfrm>
          <a:prstGeom prst="rect">
            <a:avLst/>
          </a:prstGeom>
        </p:spPr>
      </p:pic>
    </p:spTree>
    <p:extLst>
      <p:ext uri="{BB962C8B-B14F-4D97-AF65-F5344CB8AC3E}">
        <p14:creationId xmlns:p14="http://schemas.microsoft.com/office/powerpoint/2010/main" val="1627218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D3E2-BF0C-A53F-58E7-3DF060E1A5D6}"/>
              </a:ext>
            </a:extLst>
          </p:cNvPr>
          <p:cNvSpPr>
            <a:spLocks noGrp="1"/>
          </p:cNvSpPr>
          <p:nvPr>
            <p:ph type="ctrTitle"/>
          </p:nvPr>
        </p:nvSpPr>
        <p:spPr>
          <a:xfrm>
            <a:off x="779100" y="193988"/>
            <a:ext cx="5040600" cy="578760"/>
          </a:xfrm>
        </p:spPr>
        <p:txBody>
          <a:bodyPr/>
          <a:lstStyle/>
          <a:p>
            <a:endParaRPr lang="en-US"/>
          </a:p>
        </p:txBody>
      </p:sp>
      <p:sp>
        <p:nvSpPr>
          <p:cNvPr id="3" name="Subtitle 2">
            <a:extLst>
              <a:ext uri="{FF2B5EF4-FFF2-40B4-BE49-F238E27FC236}">
                <a16:creationId xmlns:a16="http://schemas.microsoft.com/office/drawing/2014/main" id="{C10DDBF8-1D95-2657-AFFA-9E670098C049}"/>
              </a:ext>
            </a:extLst>
          </p:cNvPr>
          <p:cNvSpPr>
            <a:spLocks noGrp="1"/>
          </p:cNvSpPr>
          <p:nvPr>
            <p:ph type="subTitle" idx="1"/>
          </p:nvPr>
        </p:nvSpPr>
        <p:spPr>
          <a:xfrm>
            <a:off x="626700" y="930833"/>
            <a:ext cx="8004780" cy="3965340"/>
          </a:xfrm>
        </p:spPr>
        <p:txBody>
          <a:bodyPr/>
          <a:lstStyle/>
          <a:p>
            <a:r>
              <a:rPr lang="en-US" sz="1600" dirty="0">
                <a:latin typeface="Time new"/>
              </a:rPr>
              <a:t>After that there is a return statement in the main function so now we have to copy that to</a:t>
            </a:r>
          </a:p>
          <a:p>
            <a:pPr>
              <a:lnSpc>
                <a:spcPct val="114999"/>
              </a:lnSpc>
            </a:pPr>
            <a:r>
              <a:rPr lang="en-US" sz="1600" dirty="0">
                <a:latin typeface="Time new"/>
              </a:rPr>
              <a:t>The main function .</a:t>
            </a: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r>
              <a:rPr lang="en-US" sz="1600" dirty="0">
                <a:latin typeface="Time new"/>
              </a:rPr>
              <a:t>So after doing that we get the stack picture as below </a:t>
            </a:r>
          </a:p>
          <a:p>
            <a:pPr>
              <a:lnSpc>
                <a:spcPct val="114999"/>
              </a:lnSpc>
            </a:pPr>
            <a:endParaRPr lang="en-US" sz="1600" dirty="0">
              <a:latin typeface="Time new"/>
            </a:endParaRPr>
          </a:p>
          <a:p>
            <a:pPr>
              <a:lnSpc>
                <a:spcPct val="114999"/>
              </a:lnSpc>
            </a:pPr>
            <a:endParaRPr lang="en-US" sz="1600" dirty="0">
              <a:latin typeface="Time new"/>
            </a:endParaRPr>
          </a:p>
          <a:p>
            <a:pPr>
              <a:lnSpc>
                <a:spcPct val="114999"/>
              </a:lnSpc>
            </a:pPr>
            <a:endParaRPr lang="en-US" sz="1600" dirty="0">
              <a:latin typeface="Time new"/>
            </a:endParaRPr>
          </a:p>
        </p:txBody>
      </p:sp>
      <p:pic>
        <p:nvPicPr>
          <p:cNvPr id="4" name="Picture 4" descr="Diagram&#10;&#10;Description automatically generated">
            <a:extLst>
              <a:ext uri="{FF2B5EF4-FFF2-40B4-BE49-F238E27FC236}">
                <a16:creationId xmlns:a16="http://schemas.microsoft.com/office/drawing/2014/main" id="{789045AD-F855-1BB9-8434-8CFEE938EBE0}"/>
              </a:ext>
            </a:extLst>
          </p:cNvPr>
          <p:cNvPicPr>
            <a:picLocks noChangeAspect="1"/>
          </p:cNvPicPr>
          <p:nvPr/>
        </p:nvPicPr>
        <p:blipFill>
          <a:blip r:embed="rId2"/>
          <a:stretch>
            <a:fillRect/>
          </a:stretch>
        </p:blipFill>
        <p:spPr>
          <a:xfrm>
            <a:off x="3200400" y="1240878"/>
            <a:ext cx="2316480" cy="1892124"/>
          </a:xfrm>
          <a:prstGeom prst="rect">
            <a:avLst/>
          </a:prstGeom>
        </p:spPr>
      </p:pic>
      <p:pic>
        <p:nvPicPr>
          <p:cNvPr id="5" name="Picture 5" descr="A picture containing table&#10;&#10;Description automatically generated">
            <a:extLst>
              <a:ext uri="{FF2B5EF4-FFF2-40B4-BE49-F238E27FC236}">
                <a16:creationId xmlns:a16="http://schemas.microsoft.com/office/drawing/2014/main" id="{9FD0D731-0AEC-100B-7863-DCFAB26F8EE3}"/>
              </a:ext>
            </a:extLst>
          </p:cNvPr>
          <p:cNvPicPr>
            <a:picLocks noChangeAspect="1"/>
          </p:cNvPicPr>
          <p:nvPr/>
        </p:nvPicPr>
        <p:blipFill>
          <a:blip r:embed="rId3"/>
          <a:stretch>
            <a:fillRect/>
          </a:stretch>
        </p:blipFill>
        <p:spPr>
          <a:xfrm>
            <a:off x="3200400" y="3439955"/>
            <a:ext cx="2743200" cy="1456370"/>
          </a:xfrm>
          <a:prstGeom prst="rect">
            <a:avLst/>
          </a:prstGeom>
        </p:spPr>
      </p:pic>
    </p:spTree>
    <p:extLst>
      <p:ext uri="{BB962C8B-B14F-4D97-AF65-F5344CB8AC3E}">
        <p14:creationId xmlns:p14="http://schemas.microsoft.com/office/powerpoint/2010/main" val="134141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6A67-B660-753E-3AA6-33BEDA2E3DF5}"/>
              </a:ext>
            </a:extLst>
          </p:cNvPr>
          <p:cNvSpPr>
            <a:spLocks noGrp="1"/>
          </p:cNvSpPr>
          <p:nvPr>
            <p:ph type="title"/>
          </p:nvPr>
        </p:nvSpPr>
        <p:spPr>
          <a:xfrm>
            <a:off x="157593" y="0"/>
            <a:ext cx="6962100" cy="487740"/>
          </a:xfrm>
        </p:spPr>
        <p:txBody>
          <a:bodyPr/>
          <a:lstStyle/>
          <a:p>
            <a:r>
              <a:rPr lang="en-US" dirty="0"/>
              <a:t>Pointer test</a:t>
            </a:r>
          </a:p>
        </p:txBody>
      </p:sp>
      <p:sp>
        <p:nvSpPr>
          <p:cNvPr id="3" name="Slide Number Placeholder 2">
            <a:extLst>
              <a:ext uri="{FF2B5EF4-FFF2-40B4-BE49-F238E27FC236}">
                <a16:creationId xmlns:a16="http://schemas.microsoft.com/office/drawing/2014/main" id="{BBF3678C-4C75-213D-9DBD-5D39433490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pic>
        <p:nvPicPr>
          <p:cNvPr id="4" name="Picture 4" descr="Graphical user interface, table&#10;&#10;Description automatically generated">
            <a:extLst>
              <a:ext uri="{FF2B5EF4-FFF2-40B4-BE49-F238E27FC236}">
                <a16:creationId xmlns:a16="http://schemas.microsoft.com/office/drawing/2014/main" id="{2104A440-0FCC-FBBA-059D-00883E8A1FB1}"/>
              </a:ext>
            </a:extLst>
          </p:cNvPr>
          <p:cNvPicPr>
            <a:picLocks noChangeAspect="1"/>
          </p:cNvPicPr>
          <p:nvPr/>
        </p:nvPicPr>
        <p:blipFill>
          <a:blip r:embed="rId2"/>
          <a:stretch>
            <a:fillRect/>
          </a:stretch>
        </p:blipFill>
        <p:spPr>
          <a:xfrm>
            <a:off x="1562100" y="487740"/>
            <a:ext cx="6019800" cy="4068077"/>
          </a:xfrm>
          <a:prstGeom prst="rect">
            <a:avLst/>
          </a:prstGeom>
        </p:spPr>
      </p:pic>
      <p:sp>
        <p:nvSpPr>
          <p:cNvPr id="5" name="TextBox 4">
            <a:extLst>
              <a:ext uri="{FF2B5EF4-FFF2-40B4-BE49-F238E27FC236}">
                <a16:creationId xmlns:a16="http://schemas.microsoft.com/office/drawing/2014/main" id="{6AF1ACEF-0808-4938-AE17-121863D9E68B}"/>
              </a:ext>
            </a:extLst>
          </p:cNvPr>
          <p:cNvSpPr txBox="1"/>
          <p:nvPr/>
        </p:nvSpPr>
        <p:spPr>
          <a:xfrm>
            <a:off x="1871663" y="4679841"/>
            <a:ext cx="5329238" cy="307777"/>
          </a:xfrm>
          <a:prstGeom prst="rect">
            <a:avLst/>
          </a:prstGeom>
          <a:noFill/>
        </p:spPr>
        <p:txBody>
          <a:bodyPr wrap="square" rtlCol="0">
            <a:spAutoFit/>
          </a:bodyPr>
          <a:lstStyle/>
          <a:p>
            <a:r>
              <a:rPr lang="en-US" dirty="0"/>
              <a:t>VM code is located: nand2tetris</a:t>
            </a:r>
            <a:r>
              <a:rPr lang="en-US" dirty="0">
                <a:sym typeface="Wingdings" panose="05000000000000000000" pitchFamily="2" charset="2"/>
              </a:rPr>
              <a:t></a:t>
            </a:r>
            <a:r>
              <a:rPr lang="en-US" dirty="0"/>
              <a:t> projects</a:t>
            </a:r>
            <a:r>
              <a:rPr lang="en-US" dirty="0">
                <a:sym typeface="Wingdings" panose="05000000000000000000" pitchFamily="2" charset="2"/>
              </a:rPr>
              <a:t>07MemoryAccess</a:t>
            </a:r>
            <a:endParaRPr lang="en-IN" dirty="0"/>
          </a:p>
        </p:txBody>
      </p:sp>
    </p:spTree>
    <p:extLst>
      <p:ext uri="{BB962C8B-B14F-4D97-AF65-F5344CB8AC3E}">
        <p14:creationId xmlns:p14="http://schemas.microsoft.com/office/powerpoint/2010/main" val="1552512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1D0E-FBBB-FA77-0F1D-5EF9BE052BF6}"/>
              </a:ext>
            </a:extLst>
          </p:cNvPr>
          <p:cNvSpPr>
            <a:spLocks noGrp="1"/>
          </p:cNvSpPr>
          <p:nvPr>
            <p:ph type="ctrTitle"/>
          </p:nvPr>
        </p:nvSpPr>
        <p:spPr>
          <a:xfrm>
            <a:off x="779100" y="186368"/>
            <a:ext cx="5040600" cy="761640"/>
          </a:xfrm>
        </p:spPr>
        <p:txBody>
          <a:bodyPr/>
          <a:lstStyle/>
          <a:p>
            <a:r>
              <a:rPr lang="en-US" sz="2800" dirty="0">
                <a:latin typeface="Time new"/>
              </a:rPr>
              <a:t>Conclusion </a:t>
            </a:r>
            <a:endParaRPr lang="en-US" dirty="0"/>
          </a:p>
        </p:txBody>
      </p:sp>
      <p:sp>
        <p:nvSpPr>
          <p:cNvPr id="3" name="Subtitle 2">
            <a:extLst>
              <a:ext uri="{FF2B5EF4-FFF2-40B4-BE49-F238E27FC236}">
                <a16:creationId xmlns:a16="http://schemas.microsoft.com/office/drawing/2014/main" id="{61895208-91E8-0A55-E695-1C422BD7BCF6}"/>
              </a:ext>
            </a:extLst>
          </p:cNvPr>
          <p:cNvSpPr>
            <a:spLocks noGrp="1"/>
          </p:cNvSpPr>
          <p:nvPr>
            <p:ph type="subTitle" idx="1"/>
          </p:nvPr>
        </p:nvSpPr>
        <p:spPr>
          <a:xfrm>
            <a:off x="779100" y="1174673"/>
            <a:ext cx="7562820" cy="3660540"/>
          </a:xfrm>
        </p:spPr>
        <p:txBody>
          <a:bodyPr/>
          <a:lstStyle/>
          <a:p>
            <a:r>
              <a:rPr lang="en-US" sz="1600" dirty="0">
                <a:latin typeface="Time new"/>
              </a:rPr>
              <a:t>So at last we can see that in the global stack only 6 is remained </a:t>
            </a:r>
          </a:p>
          <a:p>
            <a:pPr>
              <a:lnSpc>
                <a:spcPct val="114999"/>
              </a:lnSpc>
            </a:pPr>
            <a:endParaRPr lang="en-US" sz="1600" dirty="0">
              <a:latin typeface="Time new"/>
            </a:endParaRPr>
          </a:p>
          <a:p>
            <a:pPr>
              <a:lnSpc>
                <a:spcPct val="114999"/>
              </a:lnSpc>
            </a:pPr>
            <a:r>
              <a:rPr lang="en-US" sz="1600" dirty="0">
                <a:latin typeface="Time new"/>
              </a:rPr>
              <a:t>That is value of 3 factorial that is 3*2*1=6</a:t>
            </a:r>
          </a:p>
          <a:p>
            <a:pPr>
              <a:lnSpc>
                <a:spcPct val="114999"/>
              </a:lnSpc>
            </a:pPr>
            <a:endParaRPr lang="en-US" sz="1600" dirty="0">
              <a:latin typeface="Time new"/>
            </a:endParaRPr>
          </a:p>
          <a:p>
            <a:pPr>
              <a:lnSpc>
                <a:spcPct val="114999"/>
              </a:lnSpc>
            </a:pPr>
            <a:r>
              <a:rPr lang="en-US" sz="1600" dirty="0">
                <a:latin typeface="Time new"/>
              </a:rPr>
              <a:t>That is what we can see in the global stack after executing this code.</a:t>
            </a:r>
          </a:p>
          <a:p>
            <a:pPr>
              <a:lnSpc>
                <a:spcPct val="114999"/>
              </a:lnSpc>
            </a:pPr>
            <a:endParaRPr lang="en-US" sz="1600" dirty="0">
              <a:latin typeface="Time new"/>
            </a:endParaRPr>
          </a:p>
        </p:txBody>
      </p:sp>
      <p:pic>
        <p:nvPicPr>
          <p:cNvPr id="4" name="Picture 4" descr="A picture containing table&#10;&#10;Description automatically generated">
            <a:extLst>
              <a:ext uri="{FF2B5EF4-FFF2-40B4-BE49-F238E27FC236}">
                <a16:creationId xmlns:a16="http://schemas.microsoft.com/office/drawing/2014/main" id="{A1D54DBD-7A94-4D7F-1740-510DD89A3FD1}"/>
              </a:ext>
            </a:extLst>
          </p:cNvPr>
          <p:cNvPicPr>
            <a:picLocks noChangeAspect="1"/>
          </p:cNvPicPr>
          <p:nvPr/>
        </p:nvPicPr>
        <p:blipFill>
          <a:blip r:embed="rId2"/>
          <a:stretch>
            <a:fillRect/>
          </a:stretch>
        </p:blipFill>
        <p:spPr>
          <a:xfrm>
            <a:off x="3200400" y="2784635"/>
            <a:ext cx="2743200" cy="1509710"/>
          </a:xfrm>
          <a:prstGeom prst="rect">
            <a:avLst/>
          </a:prstGeom>
        </p:spPr>
      </p:pic>
    </p:spTree>
    <p:extLst>
      <p:ext uri="{BB962C8B-B14F-4D97-AF65-F5344CB8AC3E}">
        <p14:creationId xmlns:p14="http://schemas.microsoft.com/office/powerpoint/2010/main" val="3780347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ED966-71FB-5C9C-B1AE-586F2F388E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81</a:t>
            </a:fld>
            <a:endParaRPr lang="en"/>
          </a:p>
        </p:txBody>
      </p:sp>
      <p:sp>
        <p:nvSpPr>
          <p:cNvPr id="4" name="TextBox 3">
            <a:extLst>
              <a:ext uri="{FF2B5EF4-FFF2-40B4-BE49-F238E27FC236}">
                <a16:creationId xmlns:a16="http://schemas.microsoft.com/office/drawing/2014/main" id="{06FA241A-7652-74EC-77B1-0E2E7C50AF15}"/>
              </a:ext>
            </a:extLst>
          </p:cNvPr>
          <p:cNvSpPr txBox="1"/>
          <p:nvPr/>
        </p:nvSpPr>
        <p:spPr>
          <a:xfrm>
            <a:off x="2487600" y="2156251"/>
            <a:ext cx="4168800" cy="830997"/>
          </a:xfrm>
          <a:prstGeom prst="rect">
            <a:avLst/>
          </a:prstGeom>
          <a:noFill/>
        </p:spPr>
        <p:txBody>
          <a:bodyPr wrap="square" rtlCol="0">
            <a:spAutoFit/>
          </a:bodyPr>
          <a:lstStyle/>
          <a:p>
            <a:pPr algn="ctr"/>
            <a:r>
              <a:rPr lang="en-US" sz="4800">
                <a:solidFill>
                  <a:schemeClr val="bg1"/>
                </a:solidFill>
                <a:latin typeface="Adobe Devanagari" panose="02040503050201020203" pitchFamily="18" charset="0"/>
                <a:cs typeface="Adobe Devanagari" panose="02040503050201020203" pitchFamily="18" charset="0"/>
              </a:rPr>
              <a:t>THANK YOU</a:t>
            </a:r>
            <a:endParaRPr lang="en-IN" sz="480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00969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1217-5266-FD1C-391B-F2D82FE9DBD1}"/>
              </a:ext>
            </a:extLst>
          </p:cNvPr>
          <p:cNvSpPr>
            <a:spLocks noGrp="1"/>
          </p:cNvSpPr>
          <p:nvPr>
            <p:ph type="title"/>
          </p:nvPr>
        </p:nvSpPr>
        <p:spPr>
          <a:xfrm>
            <a:off x="143306" y="127800"/>
            <a:ext cx="6962100" cy="396300"/>
          </a:xfrm>
        </p:spPr>
        <p:txBody>
          <a:bodyPr/>
          <a:lstStyle/>
          <a:p>
            <a:r>
              <a:rPr lang="en-US" dirty="0"/>
              <a:t>Static test</a:t>
            </a:r>
          </a:p>
        </p:txBody>
      </p:sp>
      <p:sp>
        <p:nvSpPr>
          <p:cNvPr id="3" name="Slide Number Placeholder 2">
            <a:extLst>
              <a:ext uri="{FF2B5EF4-FFF2-40B4-BE49-F238E27FC236}">
                <a16:creationId xmlns:a16="http://schemas.microsoft.com/office/drawing/2014/main" id="{9154CD46-D967-2269-C304-E94CE224A2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9</a:t>
            </a:fld>
            <a:endParaRPr lang="en"/>
          </a:p>
        </p:txBody>
      </p:sp>
      <p:pic>
        <p:nvPicPr>
          <p:cNvPr id="4" name="Picture 4" descr="Table&#10;&#10;Description automatically generated">
            <a:extLst>
              <a:ext uri="{FF2B5EF4-FFF2-40B4-BE49-F238E27FC236}">
                <a16:creationId xmlns:a16="http://schemas.microsoft.com/office/drawing/2014/main" id="{A35EF473-965C-F35B-50B0-FD6CBC141147}"/>
              </a:ext>
            </a:extLst>
          </p:cNvPr>
          <p:cNvPicPr>
            <a:picLocks noChangeAspect="1"/>
          </p:cNvPicPr>
          <p:nvPr/>
        </p:nvPicPr>
        <p:blipFill>
          <a:blip r:embed="rId2"/>
          <a:stretch>
            <a:fillRect/>
          </a:stretch>
        </p:blipFill>
        <p:spPr>
          <a:xfrm>
            <a:off x="1840230" y="788590"/>
            <a:ext cx="5463540" cy="3483512"/>
          </a:xfrm>
          <a:prstGeom prst="rect">
            <a:avLst/>
          </a:prstGeom>
        </p:spPr>
      </p:pic>
      <p:sp>
        <p:nvSpPr>
          <p:cNvPr id="5" name="TextBox 4">
            <a:extLst>
              <a:ext uri="{FF2B5EF4-FFF2-40B4-BE49-F238E27FC236}">
                <a16:creationId xmlns:a16="http://schemas.microsoft.com/office/drawing/2014/main" id="{BA44FFFC-CA8D-409D-8E34-3D937161239C}"/>
              </a:ext>
            </a:extLst>
          </p:cNvPr>
          <p:cNvSpPr txBox="1"/>
          <p:nvPr/>
        </p:nvSpPr>
        <p:spPr>
          <a:xfrm>
            <a:off x="1721643" y="4536592"/>
            <a:ext cx="6672263" cy="307777"/>
          </a:xfrm>
          <a:prstGeom prst="rect">
            <a:avLst/>
          </a:prstGeom>
          <a:noFill/>
        </p:spPr>
        <p:txBody>
          <a:bodyPr wrap="square" rtlCol="0">
            <a:spAutoFit/>
          </a:bodyPr>
          <a:lstStyle/>
          <a:p>
            <a:r>
              <a:rPr lang="en-US" dirty="0"/>
              <a:t>VM code is located: nand2tetris</a:t>
            </a:r>
            <a:r>
              <a:rPr lang="en-US" dirty="0">
                <a:sym typeface="Wingdings" panose="05000000000000000000" pitchFamily="2" charset="2"/>
              </a:rPr>
              <a:t></a:t>
            </a:r>
            <a:r>
              <a:rPr lang="en-US" dirty="0"/>
              <a:t> projects</a:t>
            </a:r>
            <a:r>
              <a:rPr lang="en-US" dirty="0">
                <a:sym typeface="Wingdings" panose="05000000000000000000" pitchFamily="2" charset="2"/>
              </a:rPr>
              <a:t>07MemoryAccess</a:t>
            </a:r>
            <a:endParaRPr lang="en-IN" dirty="0"/>
          </a:p>
        </p:txBody>
      </p:sp>
    </p:spTree>
    <p:extLst>
      <p:ext uri="{BB962C8B-B14F-4D97-AF65-F5344CB8AC3E}">
        <p14:creationId xmlns:p14="http://schemas.microsoft.com/office/powerpoint/2010/main" val="3510030186"/>
      </p:ext>
    </p:extLst>
  </p:cSld>
  <p:clrMapOvr>
    <a:masterClrMapping/>
  </p:clrMapOvr>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9" ma:contentTypeDescription="Create a new document." ma:contentTypeScope="" ma:versionID="b12779d89cf5aaaaa18e8a6dc1566145">
  <xsd:schema xmlns:xsd="http://www.w3.org/2001/XMLSchema" xmlns:xs="http://www.w3.org/2001/XMLSchema" xmlns:p="http://schemas.microsoft.com/office/2006/metadata/properties" xmlns:ns3="dbdb81f7-2227-4c73-b16a-24b7a7702482" xmlns:ns4="ae7007f0-7324-48c8-804c-dce53b0f277f" targetNamespace="http://schemas.microsoft.com/office/2006/metadata/properties" ma:root="true" ma:fieldsID="e36c6bceeb57055df870d8ae84d8d0ba" ns3:_="" ns4:_="">
    <xsd:import namespace="dbdb81f7-2227-4c73-b16a-24b7a7702482"/>
    <xsd:import namespace="ae7007f0-7324-48c8-804c-dce53b0f27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109C02-6BC7-4CEA-9AA1-4D31753F4CBB}">
  <ds:schemaRefs>
    <ds:schemaRef ds:uri="http://schemas.microsoft.com/sharepoint/v3/contenttype/forms"/>
  </ds:schemaRefs>
</ds:datastoreItem>
</file>

<file path=customXml/itemProps2.xml><?xml version="1.0" encoding="utf-8"?>
<ds:datastoreItem xmlns:ds="http://schemas.openxmlformats.org/officeDocument/2006/customXml" ds:itemID="{67F31093-7EBD-4BF0-9BDD-27623EBE5B1F}">
  <ds:schemaRefs>
    <ds:schemaRef ds:uri="ae7007f0-7324-48c8-804c-dce53b0f277f"/>
    <ds:schemaRef ds:uri="dbdb81f7-2227-4c73-b16a-24b7a77024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0E41DE60-B41B-4B5C-A4EB-E535D173E452}">
  <ds:schemaRefs>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TotalTime>560</TotalTime>
  <Words>1977</Words>
  <Application>Microsoft Office PowerPoint</Application>
  <PresentationFormat>On-screen Show (16:9)</PresentationFormat>
  <Paragraphs>297</Paragraphs>
  <Slides>81</Slides>
  <Notes>35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81</vt:i4>
      </vt:variant>
    </vt:vector>
  </HeadingPairs>
  <TitlesOfParts>
    <vt:vector size="98" baseType="lpstr">
      <vt:lpstr>TimesNewRomanCorsivo</vt:lpstr>
      <vt:lpstr>Fira Sans Light</vt:lpstr>
      <vt:lpstr>Adobe Devanagari</vt:lpstr>
      <vt:lpstr>CIDFont+F3</vt:lpstr>
      <vt:lpstr>Acme</vt:lpstr>
      <vt:lpstr>CIDFont+F6</vt:lpstr>
      <vt:lpstr>Fira Sans SemiBold</vt:lpstr>
      <vt:lpstr>Fira Sans</vt:lpstr>
      <vt:lpstr>CIDFont+F1</vt:lpstr>
      <vt:lpstr>Segoe UI</vt:lpstr>
      <vt:lpstr>TimesNewRomanNormale</vt:lpstr>
      <vt:lpstr>CIDFont+F7</vt:lpstr>
      <vt:lpstr>Calibri</vt:lpstr>
      <vt:lpstr>Arial</vt:lpstr>
      <vt:lpstr>Fira Sans;600</vt:lpstr>
      <vt:lpstr>Time new</vt:lpstr>
      <vt:lpstr>Alonso template</vt:lpstr>
      <vt:lpstr>ELEMENTS OF COMPUTING </vt:lpstr>
      <vt:lpstr>Contributed By:-</vt:lpstr>
      <vt:lpstr>PowerPoint Presentation</vt:lpstr>
      <vt:lpstr>PART-A  Check the correctness of the programs using the VM emulator and supplied test script. Comprehend the lines of codes. (You may be asked to explain the lines of codes). </vt:lpstr>
      <vt:lpstr>    Simple add</vt:lpstr>
      <vt:lpstr>    Stack  test </vt:lpstr>
      <vt:lpstr>   Basic test </vt:lpstr>
      <vt:lpstr>Pointer test</vt:lpstr>
      <vt:lpstr>Static test</vt:lpstr>
      <vt:lpstr>PART-B  Write a VM-to-Hack translator in python or Java, conforming to the ‘Standard VM-on-Hack Mapping’ </vt:lpstr>
      <vt:lpstr>  B) we have used python program to convert VM to hack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PART-C  Use your VM translator to translate the above .vm programs to .asm programs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PART-D  Execute the generated .asm programs on the CPU emulator using the supplied test script.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Explain in detail various memory segments  and  its VM Implementation and assembly pseudo codes.</vt:lpstr>
      <vt:lpstr>Virtual Memory Segments</vt:lpstr>
      <vt:lpstr>Different Memory Segments</vt:lpstr>
      <vt:lpstr>Different Memory Segments</vt:lpstr>
      <vt:lpstr>Different Memory Segments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Pointer Manipulation</vt:lpstr>
      <vt:lpstr>Stack Implementation</vt:lpstr>
      <vt:lpstr>Memory Segment Implementation</vt:lpstr>
      <vt:lpstr>Memory Segment Implementation</vt:lpstr>
      <vt:lpstr>Memory Segment Implementation</vt:lpstr>
      <vt:lpstr>Memory Segment Implementation</vt:lpstr>
      <vt:lpstr>PowerPoint Presentation</vt:lpstr>
      <vt:lpstr>Memory Segment Implementation</vt:lpstr>
      <vt:lpstr>Memory Segment Implementation</vt:lpstr>
      <vt:lpstr>PowerPoint Presentation</vt:lpstr>
      <vt:lpstr>    High level programme  </vt:lpstr>
      <vt:lpstr>Explanation </vt:lpstr>
      <vt:lpstr>PowerPoint Presentation</vt:lpstr>
      <vt:lpstr>Next is factorial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Vikhyat Bansal</dc:creator>
  <cp:lastModifiedBy>Vikhyat Bansal - [CB.EN.U4AIE21076]</cp:lastModifiedBy>
  <cp:revision>35</cp:revision>
  <dcterms:modified xsi:type="dcterms:W3CDTF">2022-04-29T18:11:54Z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